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19" r:id="rId3"/>
    <p:sldId id="328" r:id="rId4"/>
    <p:sldId id="329" r:id="rId5"/>
    <p:sldId id="257" r:id="rId6"/>
    <p:sldId id="258" r:id="rId7"/>
    <p:sldId id="259" r:id="rId8"/>
    <p:sldId id="260" r:id="rId9"/>
    <p:sldId id="261" r:id="rId10"/>
    <p:sldId id="324"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2" r:id="rId30"/>
    <p:sldId id="283" r:id="rId31"/>
    <p:sldId id="280" r:id="rId32"/>
    <p:sldId id="281"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9" r:id="rId47"/>
    <p:sldId id="297" r:id="rId48"/>
    <p:sldId id="301" r:id="rId49"/>
    <p:sldId id="302" r:id="rId50"/>
    <p:sldId id="303" r:id="rId51"/>
    <p:sldId id="330" r:id="rId52"/>
    <p:sldId id="304" r:id="rId53"/>
    <p:sldId id="300" r:id="rId54"/>
    <p:sldId id="306" r:id="rId55"/>
    <p:sldId id="305" r:id="rId56"/>
    <p:sldId id="307" r:id="rId57"/>
    <p:sldId id="308" r:id="rId58"/>
    <p:sldId id="309" r:id="rId59"/>
    <p:sldId id="310" r:id="rId60"/>
    <p:sldId id="311" r:id="rId61"/>
    <p:sldId id="312" r:id="rId62"/>
    <p:sldId id="313" r:id="rId63"/>
    <p:sldId id="326" r:id="rId64"/>
    <p:sldId id="315" r:id="rId65"/>
    <p:sldId id="316" r:id="rId66"/>
    <p:sldId id="327" r:id="rId67"/>
    <p:sldId id="322" r:id="rId68"/>
    <p:sldId id="323" r:id="rId69"/>
    <p:sldId id="325" r:id="rId70"/>
    <p:sldId id="320" r:id="rId71"/>
    <p:sldId id="321"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24689E6-0DB9-46F9-9E4E-175B761A4611}" type="datetimeFigureOut">
              <a:rPr lang="en-US" smtClean="0"/>
              <a:pPr/>
              <a:t>2/23/2018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D2802A8E-6E72-4E43-896D-B9E31ACD0B31}"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24689E6-0DB9-46F9-9E4E-175B761A4611}"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02A8E-6E72-4E43-896D-B9E31ACD0B31}"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24689E6-0DB9-46F9-9E4E-175B761A4611}" type="datetimeFigureOut">
              <a:rPr lang="en-US" smtClean="0"/>
              <a:pPr/>
              <a:t>2/23/2018</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D2802A8E-6E72-4E43-896D-B9E31ACD0B3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24689E6-0DB9-46F9-9E4E-175B761A4611}"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02A8E-6E72-4E43-896D-B9E31ACD0B31}"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24689E6-0DB9-46F9-9E4E-175B761A4611}" type="datetimeFigureOut">
              <a:rPr lang="en-US" smtClean="0"/>
              <a:pPr/>
              <a:t>2/23/2018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802A8E-6E72-4E43-896D-B9E31ACD0B31}"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24689E6-0DB9-46F9-9E4E-175B761A4611}" type="datetimeFigureOut">
              <a:rPr lang="en-US" smtClean="0"/>
              <a:pPr/>
              <a:t>2/23/2018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802A8E-6E72-4E43-896D-B9E31ACD0B3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4689E6-0DB9-46F9-9E4E-175B761A4611}" type="datetimeFigureOut">
              <a:rPr lang="en-US" smtClean="0"/>
              <a:pPr/>
              <a:t>2/23/2018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802A8E-6E72-4E43-896D-B9E31ACD0B3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24689E6-0DB9-46F9-9E4E-175B761A4611}"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02A8E-6E72-4E43-896D-B9E31ACD0B31}"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24689E6-0DB9-46F9-9E4E-175B761A4611}" type="datetimeFigureOut">
              <a:rPr lang="en-US" smtClean="0"/>
              <a:pPr/>
              <a:t>2/23/2018</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D2802A8E-6E72-4E43-896D-B9E31ACD0B31}"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4689E6-0DB9-46F9-9E4E-175B761A4611}"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02A8E-6E72-4E43-896D-B9E31ACD0B3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4689E6-0DB9-46F9-9E4E-175B761A4611}"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02A8E-6E72-4E43-896D-B9E31ACD0B3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24689E6-0DB9-46F9-9E4E-175B761A4611}" type="datetimeFigureOut">
              <a:rPr lang="en-US" smtClean="0"/>
              <a:pPr/>
              <a:t>2/23/2018</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2802A8E-6E72-4E43-896D-B9E31ACD0B3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x-none" sz="3600" b="1" dirty="0" smtClean="0">
                <a:solidFill>
                  <a:srgbClr val="C00000"/>
                </a:solidFill>
                <a:effectLst>
                  <a:outerShdw blurRad="38100" dist="38100" dir="2700000" algn="tl">
                    <a:srgbClr val="000000">
                      <a:alpha val="43137"/>
                    </a:srgbClr>
                  </a:outerShdw>
                </a:effectLst>
              </a:rPr>
              <a:t>Проф. Др Славиша Ковачевић</a:t>
            </a:r>
            <a:endParaRPr lang="en-US" sz="3600" b="1" dirty="0">
              <a:solidFill>
                <a:srgbClr val="C00000"/>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p:txBody>
          <a:bodyPr/>
          <a:lstStyle/>
          <a:p>
            <a:r>
              <a:rPr lang="x-none" b="1" dirty="0" smtClean="0">
                <a:solidFill>
                  <a:schemeClr val="tx1"/>
                </a:solidFill>
                <a:effectLst>
                  <a:outerShdw blurRad="38100" dist="38100" dir="2700000" algn="tl">
                    <a:srgbClr val="000000">
                      <a:alpha val="43137"/>
                    </a:srgbClr>
                  </a:outerShdw>
                </a:effectLst>
              </a:rPr>
              <a:t>СОЦИОЛОГИЈА</a:t>
            </a:r>
            <a:br>
              <a:rPr lang="x-none" b="1" dirty="0" smtClean="0">
                <a:solidFill>
                  <a:schemeClr val="tx1"/>
                </a:solidFill>
                <a:effectLst>
                  <a:outerShdw blurRad="38100" dist="38100" dir="2700000" algn="tl">
                    <a:srgbClr val="000000">
                      <a:alpha val="43137"/>
                    </a:srgbClr>
                  </a:outerShdw>
                </a:effectLst>
              </a:rPr>
            </a:br>
            <a:r>
              <a:rPr lang="x-none" b="1" dirty="0" smtClean="0">
                <a:solidFill>
                  <a:schemeClr val="tx1"/>
                </a:solidFill>
                <a:effectLst>
                  <a:outerShdw blurRad="38100" dist="38100" dir="2700000" algn="tl">
                    <a:srgbClr val="000000">
                      <a:alpha val="43137"/>
                    </a:srgbClr>
                  </a:outerShdw>
                </a:effectLst>
              </a:rPr>
              <a:t>Појам и предмет социологије</a:t>
            </a:r>
            <a:endParaRPr lang="en-US" b="1" dirty="0">
              <a:solidFill>
                <a:schemeClr val="tx1"/>
              </a:solidFill>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ОСНОВНИ УЏБЕНИК</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endParaRPr lang="en-US" b="1" dirty="0" smtClean="0">
              <a:solidFill>
                <a:schemeClr val="accent6"/>
              </a:solidFill>
            </a:endParaRPr>
          </a:p>
          <a:p>
            <a:pPr>
              <a:buNone/>
            </a:pPr>
            <a:endParaRPr lang="en-US" b="1" dirty="0" smtClean="0">
              <a:solidFill>
                <a:schemeClr val="accent6"/>
              </a:solidFill>
            </a:endParaRPr>
          </a:p>
          <a:p>
            <a:endParaRPr lang="en-US" b="1" dirty="0" smtClean="0">
              <a:solidFill>
                <a:schemeClr val="accent6"/>
              </a:solidFill>
              <a:effectLst>
                <a:outerShdw blurRad="38100" dist="38100" dir="2700000" algn="tl">
                  <a:srgbClr val="000000">
                    <a:alpha val="43137"/>
                  </a:srgbClr>
                </a:outerShdw>
              </a:effectLst>
            </a:endParaRPr>
          </a:p>
          <a:p>
            <a:r>
              <a:rPr lang="x-none" sz="3600" b="1" dirty="0" smtClean="0">
                <a:solidFill>
                  <a:schemeClr val="accent6"/>
                </a:solidFill>
                <a:effectLst>
                  <a:outerShdw blurRad="38100" dist="38100" dir="2700000" algn="tl">
                    <a:srgbClr val="000000">
                      <a:alpha val="43137"/>
                    </a:srgbClr>
                  </a:outerShdw>
                </a:effectLst>
              </a:rPr>
              <a:t>ЕНТОНИ</a:t>
            </a:r>
            <a:r>
              <a:rPr lang="en-US" sz="3600" b="1" dirty="0" smtClean="0">
                <a:solidFill>
                  <a:schemeClr val="accent6"/>
                </a:solidFill>
                <a:effectLst>
                  <a:outerShdw blurRad="38100" dist="38100" dir="2700000" algn="tl">
                    <a:srgbClr val="000000">
                      <a:alpha val="43137"/>
                    </a:srgbClr>
                  </a:outerShdw>
                </a:effectLst>
              </a:rPr>
              <a:t> </a:t>
            </a:r>
            <a:r>
              <a:rPr lang="x-none" sz="3600" b="1" dirty="0" smtClean="0">
                <a:solidFill>
                  <a:schemeClr val="accent6"/>
                </a:solidFill>
                <a:effectLst>
                  <a:outerShdw blurRad="38100" dist="38100" dir="2700000" algn="tl">
                    <a:srgbClr val="000000">
                      <a:alpha val="43137"/>
                    </a:srgbClr>
                  </a:outerShdw>
                </a:effectLst>
              </a:rPr>
              <a:t>ГИДЕНС</a:t>
            </a:r>
            <a:r>
              <a:rPr lang="en-US" sz="3600" b="1" dirty="0" smtClean="0">
                <a:solidFill>
                  <a:schemeClr val="accent6"/>
                </a:solidFill>
                <a:effectLst>
                  <a:outerShdw blurRad="38100" dist="38100" dir="2700000" algn="tl">
                    <a:srgbClr val="000000">
                      <a:alpha val="43137"/>
                    </a:srgbClr>
                  </a:outerShdw>
                </a:effectLst>
              </a:rPr>
              <a:t>, </a:t>
            </a:r>
            <a:r>
              <a:rPr lang="x-none" sz="3600" b="1" dirty="0" smtClean="0">
                <a:solidFill>
                  <a:schemeClr val="accent6"/>
                </a:solidFill>
                <a:effectLst>
                  <a:outerShdw blurRad="38100" dist="38100" dir="2700000" algn="tl">
                    <a:srgbClr val="000000">
                      <a:alpha val="43137"/>
                    </a:srgbClr>
                  </a:outerShdw>
                </a:effectLst>
              </a:rPr>
              <a:t>СОЦИОЛОГИЈА</a:t>
            </a:r>
            <a:r>
              <a:rPr lang="en-US" sz="3600" b="1" dirty="0" smtClean="0">
                <a:solidFill>
                  <a:schemeClr val="accent6"/>
                </a:solidFill>
                <a:effectLst>
                  <a:outerShdw blurRad="38100" dist="38100" dir="2700000" algn="tl">
                    <a:srgbClr val="000000">
                      <a:alpha val="43137"/>
                    </a:srgbClr>
                  </a:outerShdw>
                </a:effectLst>
              </a:rPr>
              <a:t>, </a:t>
            </a:r>
            <a:r>
              <a:rPr lang="x-none" sz="2800" b="1" dirty="0" smtClean="0">
                <a:solidFill>
                  <a:schemeClr val="accent6"/>
                </a:solidFill>
                <a:effectLst>
                  <a:outerShdw blurRad="38100" dist="38100" dir="2700000" algn="tl">
                    <a:srgbClr val="000000">
                      <a:alpha val="43137"/>
                    </a:srgbClr>
                  </a:outerShdw>
                </a:effectLst>
              </a:rPr>
              <a:t>ИЗД</a:t>
            </a:r>
            <a:r>
              <a:rPr lang="en-US" sz="2800" b="1" dirty="0" smtClean="0">
                <a:solidFill>
                  <a:schemeClr val="accent6"/>
                </a:solidFill>
                <a:effectLst>
                  <a:outerShdw blurRad="38100" dist="38100" dir="2700000" algn="tl">
                    <a:srgbClr val="000000">
                      <a:alpha val="43137"/>
                    </a:srgbClr>
                  </a:outerShdw>
                </a:effectLst>
              </a:rPr>
              <a:t>. </a:t>
            </a:r>
            <a:r>
              <a:rPr lang="x-none" sz="2800" b="1" dirty="0" smtClean="0">
                <a:solidFill>
                  <a:schemeClr val="accent6"/>
                </a:solidFill>
                <a:effectLst>
                  <a:outerShdw blurRad="38100" dist="38100" dir="2700000" algn="tl">
                    <a:srgbClr val="000000">
                      <a:alpha val="43137"/>
                    </a:srgbClr>
                  </a:outerShdw>
                </a:effectLst>
              </a:rPr>
              <a:t>ЕКОНОМСКИ</a:t>
            </a:r>
            <a:r>
              <a:rPr lang="en-US" sz="2800" b="1" dirty="0" smtClean="0">
                <a:solidFill>
                  <a:schemeClr val="accent6"/>
                </a:solidFill>
                <a:effectLst>
                  <a:outerShdw blurRad="38100" dist="38100" dir="2700000" algn="tl">
                    <a:srgbClr val="000000">
                      <a:alpha val="43137"/>
                    </a:srgbClr>
                  </a:outerShdw>
                </a:effectLst>
              </a:rPr>
              <a:t> </a:t>
            </a:r>
            <a:r>
              <a:rPr lang="x-none" sz="2800" b="1" dirty="0" smtClean="0">
                <a:solidFill>
                  <a:schemeClr val="accent6"/>
                </a:solidFill>
                <a:effectLst>
                  <a:outerShdw blurRad="38100" dist="38100" dir="2700000" algn="tl">
                    <a:srgbClr val="000000">
                      <a:alpha val="43137"/>
                    </a:srgbClr>
                  </a:outerShdw>
                </a:effectLst>
              </a:rPr>
              <a:t>ФАКУЛТЕТ</a:t>
            </a:r>
            <a:r>
              <a:rPr lang="en-US" sz="2800" b="1" dirty="0" smtClean="0">
                <a:solidFill>
                  <a:schemeClr val="accent6"/>
                </a:solidFill>
                <a:effectLst>
                  <a:outerShdw blurRad="38100" dist="38100" dir="2700000" algn="tl">
                    <a:srgbClr val="000000">
                      <a:alpha val="43137"/>
                    </a:srgbClr>
                  </a:outerShdw>
                </a:effectLst>
              </a:rPr>
              <a:t>, </a:t>
            </a:r>
            <a:r>
              <a:rPr lang="x-none" sz="2800" b="1" dirty="0" smtClean="0">
                <a:solidFill>
                  <a:schemeClr val="accent6"/>
                </a:solidFill>
                <a:effectLst>
                  <a:outerShdw blurRad="38100" dist="38100" dir="2700000" algn="tl">
                    <a:srgbClr val="000000">
                      <a:alpha val="43137"/>
                    </a:srgbClr>
                  </a:outerShdw>
                </a:effectLst>
              </a:rPr>
              <a:t>БЕОГРАД</a:t>
            </a:r>
            <a:r>
              <a:rPr lang="en-US" sz="2800" b="1" dirty="0" smtClean="0">
                <a:solidFill>
                  <a:schemeClr val="accent6"/>
                </a:solidFill>
                <a:effectLst>
                  <a:outerShdw blurRad="38100" dist="38100" dir="2700000" algn="tl">
                    <a:srgbClr val="000000">
                      <a:alpha val="43137"/>
                    </a:srgbClr>
                  </a:outerShdw>
                </a:effectLst>
              </a:rPr>
              <a:t>, 2001/7</a:t>
            </a:r>
            <a:r>
              <a:rPr lang="x-none" sz="2800" b="1" dirty="0" smtClean="0">
                <a:solidFill>
                  <a:schemeClr val="accent6"/>
                </a:solidFill>
                <a:effectLst>
                  <a:outerShdw blurRad="38100" dist="38100" dir="2700000" algn="tl">
                    <a:srgbClr val="000000">
                      <a:alpha val="43137"/>
                    </a:srgbClr>
                  </a:outerShdw>
                </a:effectLst>
              </a:rPr>
              <a:t>.</a:t>
            </a:r>
            <a:endParaRPr lang="en-US" sz="2800" b="1" dirty="0">
              <a:solidFill>
                <a:schemeClr val="accent6"/>
              </a:solidFill>
              <a:effectLst>
                <a:outerShdw blurRad="38100" dist="38100" dir="2700000" algn="tl">
                  <a:srgbClr val="000000">
                    <a:alpha val="43137"/>
                  </a:srgb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Учење као разумевање</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r>
              <a:rPr lang="x-none" dirty="0" smtClean="0"/>
              <a:t>1</a:t>
            </a:r>
            <a:r>
              <a:rPr lang="x-none" dirty="0" smtClean="0">
                <a:latin typeface="Times New Roman" pitchFamily="18" charset="0"/>
                <a:cs typeface="Times New Roman" pitchFamily="18" charset="0"/>
              </a:rPr>
              <a:t>. Учионица као мислионица</a:t>
            </a:r>
          </a:p>
          <a:p>
            <a:r>
              <a:rPr lang="x-none" dirty="0" smtClean="0">
                <a:latin typeface="Times New Roman" pitchFamily="18" charset="0"/>
                <a:cs typeface="Times New Roman" pitchFamily="18" charset="0"/>
              </a:rPr>
              <a:t>2. Учење није маханички и кампањски процес “грувања” материје а студенти не треба да буду “банке података” које се мењају како се мења стварност.</a:t>
            </a:r>
            <a:r>
              <a:rPr lang="en-US" dirty="0" smtClean="0">
                <a:latin typeface="Times New Roman" pitchFamily="18" charset="0"/>
                <a:cs typeface="Times New Roman" pitchFamily="18" charset="0"/>
              </a:rPr>
              <a:t> </a:t>
            </a:r>
            <a:endParaRPr lang="x-none" dirty="0" smtClean="0">
              <a:latin typeface="Times New Roman" pitchFamily="18" charset="0"/>
              <a:cs typeface="Times New Roman" pitchFamily="18" charset="0"/>
            </a:endParaRPr>
          </a:p>
          <a:p>
            <a:r>
              <a:rPr lang="x-none" dirty="0" smtClean="0">
                <a:latin typeface="Times New Roman" pitchFamily="18" charset="0"/>
                <a:cs typeface="Times New Roman" pitchFamily="18" charset="0"/>
              </a:rPr>
              <a:t>Учење је активни процес разумевања и тумачења стварности.  На тај начин се лаксе схватају значајни друштвени процеси како на унутрашњем тако и на глобалном плану, процеси у којима функционише економија и друштво.</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Учење као разумевање</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Назив социологија</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pPr>
              <a:spcBef>
                <a:spcPts val="0"/>
              </a:spcBef>
            </a:pPr>
            <a:r>
              <a:rPr lang="x-none" sz="2800" dirty="0" smtClean="0">
                <a:effectLst>
                  <a:outerShdw blurRad="38100" dist="38100" dir="2700000" algn="tl">
                    <a:srgbClr val="000000">
                      <a:alpha val="43137"/>
                    </a:srgbClr>
                  </a:outerShdw>
                </a:effectLst>
              </a:rPr>
              <a:t>Реч </a:t>
            </a:r>
            <a:r>
              <a:rPr lang="x-none" sz="2800" b="1" i="1" dirty="0" smtClean="0">
                <a:effectLst>
                  <a:outerShdw blurRad="38100" dist="38100" dir="2700000" algn="tl">
                    <a:srgbClr val="000000">
                      <a:alpha val="43137"/>
                    </a:srgbClr>
                  </a:outerShdw>
                </a:effectLst>
              </a:rPr>
              <a:t>социологија</a:t>
            </a:r>
            <a:r>
              <a:rPr lang="x-none" sz="2800" dirty="0" smtClean="0">
                <a:effectLst>
                  <a:outerShdw blurRad="38100" dist="38100" dir="2700000" algn="tl">
                    <a:srgbClr val="000000">
                      <a:alpha val="43137"/>
                    </a:srgbClr>
                  </a:outerShdw>
                </a:effectLst>
              </a:rPr>
              <a:t> је настала из две језичке традиције: од летинске речи </a:t>
            </a:r>
            <a:r>
              <a:rPr lang="x-none" sz="2800" i="1" dirty="0" smtClean="0">
                <a:effectLst>
                  <a:outerShdw blurRad="38100" dist="38100" dir="2700000" algn="tl">
                    <a:srgbClr val="000000">
                      <a:alpha val="43137"/>
                    </a:srgbClr>
                  </a:outerShdw>
                </a:effectLst>
                <a:latin typeface="Times New Roman" pitchFamily="18" charset="0"/>
                <a:cs typeface="Times New Roman" pitchFamily="18" charset="0"/>
              </a:rPr>
              <a:t>societas</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 što znači društvo, i grčke reći </a:t>
            </a:r>
            <a:r>
              <a:rPr lang="x-none" sz="2800" b="1" i="1" dirty="0" smtClean="0">
                <a:effectLst>
                  <a:outerShdw blurRad="38100" dist="38100" dir="2700000" algn="tl">
                    <a:srgbClr val="000000">
                      <a:alpha val="43137"/>
                    </a:srgbClr>
                  </a:outerShdw>
                </a:effectLst>
                <a:latin typeface="Times New Roman" pitchFamily="18" charset="0"/>
                <a:cs typeface="Times New Roman" pitchFamily="18" charset="0"/>
              </a:rPr>
              <a:t>logos</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 što znači nauka. Тако, реч </a:t>
            </a:r>
            <a:r>
              <a:rPr lang="x-none" sz="2800" b="1" i="1" dirty="0" smtClean="0">
                <a:effectLst>
                  <a:outerShdw blurRad="38100" dist="38100" dir="2700000" algn="tl">
                    <a:srgbClr val="000000">
                      <a:alpha val="43137"/>
                    </a:srgbClr>
                  </a:outerShdw>
                </a:effectLst>
                <a:latin typeface="Times New Roman" pitchFamily="18" charset="0"/>
                <a:cs typeface="Times New Roman" pitchFamily="18" charset="0"/>
              </a:rPr>
              <a:t>социологиј</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а значи </a:t>
            </a:r>
            <a:r>
              <a:rPr lang="x-none" sz="2800" b="1" i="1" dirty="0" smtClean="0">
                <a:effectLst>
                  <a:outerShdw blurRad="38100" dist="38100" dir="2700000" algn="tl">
                    <a:srgbClr val="000000">
                      <a:alpha val="43137"/>
                    </a:srgbClr>
                  </a:outerShdw>
                </a:effectLst>
                <a:latin typeface="Times New Roman" pitchFamily="18" charset="0"/>
                <a:cs typeface="Times New Roman" pitchFamily="18" charset="0"/>
              </a:rPr>
              <a:t>наука о друштву</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a:t>
            </a:r>
          </a:p>
          <a:p>
            <a:pPr>
              <a:spcBef>
                <a:spcPts val="0"/>
              </a:spcBef>
            </a:pP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Назив социологија потиче од француског научника Огиста Конта (1789-1858) </a:t>
            </a: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x-none" sz="2800" dirty="0" smtClean="0">
              <a:effectLst>
                <a:outerShdw blurRad="38100" dist="38100" dir="2700000" algn="tl">
                  <a:srgbClr val="000000">
                    <a:alpha val="43137"/>
                  </a:srgbClr>
                </a:outerShdw>
              </a:effectLst>
              <a:latin typeface="Times New Roman" pitchFamily="18" charset="0"/>
              <a:cs typeface="Times New Roman" pitchFamily="18" charset="0"/>
            </a:endParaRPr>
          </a:p>
          <a:p>
            <a:pPr>
              <a:spcBef>
                <a:spcPts val="0"/>
              </a:spcBef>
            </a:pPr>
            <a:r>
              <a:rPr lang="x-none" sz="2800" i="1" dirty="0" smtClean="0">
                <a:effectLst>
                  <a:outerShdw blurRad="38100" dist="38100" dir="2700000" algn="tl">
                    <a:srgbClr val="000000">
                      <a:alpha val="43137"/>
                    </a:srgbClr>
                  </a:outerShdw>
                </a:effectLst>
                <a:latin typeface="Times New Roman" pitchFamily="18" charset="0"/>
                <a:cs typeface="Times New Roman" pitchFamily="18" charset="0"/>
              </a:rPr>
              <a:t>Огист Конт: Курс позитивне филозофије</a:t>
            </a:r>
            <a:r>
              <a:rPr lang="en-US" sz="2800" i="1" dirty="0" smtClean="0">
                <a:effectLst>
                  <a:outerShdw blurRad="38100" dist="38100" dir="2700000" algn="tl">
                    <a:srgbClr val="000000">
                      <a:alpha val="43137"/>
                    </a:srgbClr>
                  </a:outerShdw>
                </a:effectLst>
                <a:latin typeface="Times New Roman" pitchFamily="18" charset="0"/>
                <a:cs typeface="Times New Roman" pitchFamily="18" charset="0"/>
              </a:rPr>
              <a:t>.</a:t>
            </a:r>
            <a:r>
              <a:rPr lang="x-none" sz="2800" i="1"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en-US" sz="2800" i="1"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Шта је социологија: ка дефиницији појма социологија</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Социологија је основна, општа, објективна и систематизована наука о друштву или друштвена наука.</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Социологија је друштвена наука која проучава људско друштво, тј. основну структуру друштва, опште законе (правилности) друштвеног живота,  облике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 садржаје међуљудских односа, друштвене установе, друштвене групе и њихово међусобно понашање.</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	СОЦИОЛОГИЈА?</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“Социологија утврђује појам људског друштва као целине свих друштвених појава, законе повезивања свих тих појава у једну целину и законе развоја друштва као целине. Она, дакле, утврђује не само оно што је заједничко свим друштвеним појавама и процесима него и оно што је заједничко свим људским друштвима, како у погледу његовог састава тако и у погледу његовог развоја”. (Радомир Лукић, Основи социологије, Београд, 1962.)</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СОЦИОЛОГИЈА?</a:t>
            </a:r>
            <a:endParaRPr lang="en-US" dirty="0"/>
          </a:p>
        </p:txBody>
      </p:sp>
      <p:sp>
        <p:nvSpPr>
          <p:cNvPr id="3" name="Content Placeholder 2"/>
          <p:cNvSpPr>
            <a:spLocks noGrp="1"/>
          </p:cNvSpPr>
          <p:nvPr>
            <p:ph sz="quarter" idx="1"/>
          </p:nvPr>
        </p:nvSpPr>
        <p:spPr/>
        <p:txBody>
          <a:bodyPr>
            <a:normAutofit lnSpcReduction="10000"/>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наука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предмет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њеног</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истраживања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схваћено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најопштијем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смислу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тоталитет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друштвених</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процеса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односа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Дакле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основне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законитости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развоја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заједничко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свим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његовим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манифестацијама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прошлости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садашњости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указује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како</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се</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друштво</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формира</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структурише</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функционише,</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развија</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мења</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напредује</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стагнира</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пропада</a:t>
            </a: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Овде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реч</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општој</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њен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предмет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односи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опште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карактеристике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друштвених</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појава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процеса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односа.</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СОЦИОЛОГИЈА</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lnSpcReduction="20000"/>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Настанак, развој, функционисање и криза друштва (нестанак)</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Друуштвене појаве и процеси</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Друштвене структуре, институције, установе, друштвене групе, подсистеми друштва</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Социјални актери – делатници и субјекти друштва</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Друштвена стабилност и друштвени конфликти</a:t>
            </a:r>
            <a:endParaRPr lang="en-US"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Друштвени ноумени  и друштвени феномени. </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Дурштвени ноумени (номос закон) односи се на откривање суштинских правилности и закономерности развоја друштва док су феномени (појаве) менифестације суштинских, битних процеса. Видљиве и невидљиве стране друштва. </a:t>
            </a:r>
          </a:p>
          <a:p>
            <a:pPr>
              <a:buNone/>
            </a:pPr>
            <a:endParaRPr 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rPr>
              <a:t>Шушњић и структура социологије као науке</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r>
              <a:rPr lang="x-none" dirty="0" smtClean="0"/>
              <a:t>Подела рада у социологији довела је до посебних социологија. Стога треба разликовати општу социологију и посебне социологије (социологија политике, социологија права, социологија економије, социологија културе.</a:t>
            </a:r>
          </a:p>
          <a:p>
            <a:r>
              <a:rPr lang="x-none" dirty="0" smtClean="0"/>
              <a:t>Социологија даје општа, систематизована знања а помоћне социологије трба да буду у функцији општих знања о друштву.</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Како нам социологија може помоћи у животу?</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7801004" cy="5124472"/>
          </a:xfrm>
        </p:spPr>
        <p:txBody>
          <a:bodyPr/>
          <a:lstStyle/>
          <a:p>
            <a:r>
              <a:rPr lang="x-none" dirty="0" smtClean="0"/>
              <a:t>1</a:t>
            </a:r>
            <a:r>
              <a:rPr lang="x-none" dirty="0" smtClean="0">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Она нам обезбеђује квалитет академског статуса: незамисливо је да студирате а да не знате социологију, она даје акедемски етос, академски стил </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2. Она нам даје знања и умења о друштву у коме живимо и омогућава да га боље разумемо и схватимо</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3. омогућава нам свест о културним разликама, да правилно разумемо како други људи живе</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4. разумевање сопственог (“ја): социјализација и индивидуација човека.</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rPr>
              <a:t>КЛАСИЦИ СОЦИОЛОГИЈЕ.</a:t>
            </a:r>
            <a:br>
              <a:rPr lang="x-none" b="1" dirty="0" smtClean="0">
                <a:effectLst>
                  <a:outerShdw blurRad="38100" dist="38100" dir="2700000" algn="tl">
                    <a:srgbClr val="000000">
                      <a:alpha val="43137"/>
                    </a:srgbClr>
                  </a:outerShdw>
                </a:effectLst>
              </a:rPr>
            </a:br>
            <a:r>
              <a:rPr lang="x-none" b="1" dirty="0" smtClean="0">
                <a:effectLst>
                  <a:outerShdw blurRad="38100" dist="38100" dir="2700000" algn="tl">
                    <a:srgbClr val="000000">
                      <a:alpha val="43137"/>
                    </a:srgbClr>
                  </a:outerShdw>
                </a:effectLst>
              </a:rPr>
              <a:t>КОНТ, ДИРКЕМ, МАРКС, ВЕБЕР</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r>
              <a:rPr lang="x-none" b="1" i="1" dirty="0" smtClean="0">
                <a:effectLst>
                  <a:outerShdw blurRad="38100" dist="38100" dir="2700000" algn="tl">
                    <a:srgbClr val="000000">
                      <a:alpha val="43137"/>
                    </a:srgbClr>
                  </a:outerShdw>
                </a:effectLst>
              </a:rPr>
              <a:t>ОГИСТ КОНТ</a:t>
            </a:r>
            <a:r>
              <a:rPr lang="en-US" b="1" i="1" dirty="0" smtClean="0">
                <a:effectLst>
                  <a:outerShdw blurRad="38100" dist="38100" dir="2700000" algn="tl">
                    <a:srgbClr val="000000">
                      <a:alpha val="43137"/>
                    </a:srgbClr>
                  </a:outerShdw>
                </a:effectLst>
              </a:rPr>
              <a:t> </a:t>
            </a:r>
            <a:r>
              <a:rPr lang="x-none" b="1" i="1" dirty="0" smtClean="0">
                <a:effectLst>
                  <a:outerShdw blurRad="38100" dist="38100" dir="2700000" algn="tl">
                    <a:srgbClr val="000000">
                      <a:alpha val="43137"/>
                    </a:srgbClr>
                  </a:outerShdw>
                </a:effectLst>
              </a:rPr>
              <a:t> </a:t>
            </a:r>
            <a:r>
              <a:rPr lang="x-none" dirty="0" smtClean="0">
                <a:effectLst>
                  <a:outerShdw blurRad="38100" dist="38100" dir="2700000" algn="tl">
                    <a:srgbClr val="000000">
                      <a:alpha val="43137"/>
                    </a:srgbClr>
                  </a:outerShdw>
                </a:effectLst>
              </a:rPr>
              <a:t>је значајан јер је дао име овој дисциплини. У почетку је користио израз “друштвена физика”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социјална физика)</a:t>
            </a:r>
            <a:r>
              <a:rPr lang="x-none" dirty="0" smtClean="0">
                <a:effectLst>
                  <a:outerShdw blurRad="38100" dist="38100" dir="2700000" algn="tl">
                    <a:srgbClr val="000000">
                      <a:alpha val="43137"/>
                    </a:srgbClr>
                  </a:outerShdw>
                </a:effectLst>
              </a:rPr>
              <a:t> Али после је сковао израз социологија да би се разликовао од својих интелектуалних супарника.</a:t>
            </a:r>
          </a:p>
          <a:p>
            <a:r>
              <a:rPr lang="x-none" dirty="0" smtClean="0">
                <a:effectLst>
                  <a:outerShdw blurRad="38100" dist="38100" dir="2700000" algn="tl">
                    <a:srgbClr val="000000">
                      <a:alpha val="43137"/>
                    </a:srgbClr>
                  </a:outerShdw>
                </a:effectLst>
              </a:rPr>
              <a:t>Живео у историјском времену промена, у доба Француске револуције и желео је да створи науку о друштву која ће открити и објаснити  универзалне законе друштвеног света као што природне науке објашњавале физички свет.</a:t>
            </a:r>
            <a:endParaRPr lang="en-US" dirty="0">
              <a:effectLst>
                <a:outerShdw blurRad="38100" dist="38100" dir="2700000" algn="tl">
                  <a:srgbClr val="000000">
                    <a:alpha val="43137"/>
                  </a:srgbClr>
                </a:outerShdw>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ОГИСТ КОНТ</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t>Социологију је поделио на </a:t>
            </a:r>
            <a:r>
              <a:rPr lang="x-none" dirty="0" smtClean="0">
                <a:effectLst>
                  <a:outerShdw blurRad="38100" dist="38100" dir="2700000" algn="tl">
                    <a:srgbClr val="000000">
                      <a:alpha val="43137"/>
                    </a:srgbClr>
                  </a:outerShdw>
                </a:effectLst>
              </a:rPr>
              <a:t>друштвену статику </a:t>
            </a:r>
            <a:r>
              <a:rPr lang="x-none" dirty="0" smtClean="0"/>
              <a:t>(непроменљиве или тешко променљиве структуре, “окамењена </a:t>
            </a:r>
            <a:r>
              <a:rPr lang="x-none" dirty="0" smtClean="0">
                <a:latin typeface="Times New Roman" pitchFamily="18" charset="0"/>
                <a:cs typeface="Times New Roman" pitchFamily="18" charset="0"/>
              </a:rPr>
              <a:t>друштвеност”)и</a:t>
            </a:r>
            <a:r>
              <a:rPr lang="x-none" dirty="0" smtClean="0"/>
              <a:t> </a:t>
            </a:r>
            <a:r>
              <a:rPr lang="x-none" dirty="0" smtClean="0">
                <a:effectLst>
                  <a:outerShdw blurRad="38100" dist="38100" dir="2700000" algn="tl">
                    <a:srgbClr val="000000">
                      <a:alpha val="43137"/>
                    </a:srgbClr>
                  </a:outerShdw>
                </a:effectLst>
              </a:rPr>
              <a:t>друштвену динамику </a:t>
            </a:r>
            <a:r>
              <a:rPr lang="x-none" dirty="0" smtClean="0"/>
              <a:t>(која се односу на развој, промену, конфликт).</a:t>
            </a:r>
          </a:p>
          <a:p>
            <a:r>
              <a:rPr lang="x-none" dirty="0" smtClean="0"/>
              <a:t>Социологија је према Конту </a:t>
            </a:r>
            <a:r>
              <a:rPr lang="x-none" dirty="0" smtClean="0">
                <a:effectLst>
                  <a:outerShdw blurRad="38100" dist="38100" dir="2700000" algn="tl">
                    <a:srgbClr val="000000">
                      <a:alpha val="43137"/>
                    </a:srgbClr>
                  </a:outerShdw>
                </a:effectLst>
              </a:rPr>
              <a:t>позитивна</a:t>
            </a:r>
            <a:r>
              <a:rPr lang="x-none" dirty="0" smtClean="0"/>
              <a:t> наука: социологија треба да примени исте научне методе у проучавању друштва као што их користе физика или хемија за истраживање физичког света.  Тако је настао позитивизам у социологији који и данас има следбенике.</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Контов позитивизам</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Наука се не бави теолошким догмама, филозофским апстракцијама или вредностним судовима, већ се бави чињеницама које су подложне посматрању директно из искуства. Разум и искутво су основне категорије науке. Научни разум или “чулно опажање” који ће спознати људско искутво у друштву. На тај начин наука објашњава и предвиђа друштвене појаве, догађаје. Наука се заснива на емпиријским доказима на основу посматрања, поређења и експериментисања.</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КОНТ: ЗАКОН О ТРИ СТЕПЕНА РАЗВОЈА</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8015318" cy="5053034"/>
          </a:xfrm>
        </p:spPr>
        <p:txBody>
          <a:bodyPr>
            <a:normAutofit/>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Људи су у намери да спознају свет прошли кроз три стадијума:</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1. теолошки: доминат религијских догми, идеја и веровања да је друштво израз “божије воље”</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2. метафизички: друштво се схвата као нешто природно (а не надприродно) дато.</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3. позитивни стадијум или фаза: настаје са открићима Коперника, Галилеја и Њутна. Социологија ће се надовезати на физику, хемију и биологију али као најзначајнија и најсложенија наука.</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3200" b="1" dirty="0" smtClean="0">
                <a:effectLst>
                  <a:outerShdw blurRad="38100" dist="38100" dir="2700000" algn="tl">
                    <a:srgbClr val="000000">
                      <a:alpha val="43137"/>
                    </a:srgbClr>
                  </a:outerShdw>
                </a:effectLst>
                <a:latin typeface="Times New Roman" pitchFamily="18" charset="0"/>
                <a:cs typeface="Times New Roman" pitchFamily="18" charset="0"/>
              </a:rPr>
              <a:t>КОНТ: “РЕЛИГИЈА ХУМАНИТЕТА” И “МОРАЛНИ КОНСЕНЗУС”</a:t>
            </a: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Социологија помаже да се реконструише друштво.</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“Религија хуманитета”: напуштање вере и догме у корист научних  утемељења и образложења. Тако социологија постаје “нова религија друштва”.</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Морални консензус: стварање уједињеног  и уређеног друштва које упкос неједнакости коју производи нова индустријализација. То је консензус односно сагласност о основним темељима друштва.</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ЕМИЛ ДИРКЕМ (1858-1917)</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latin typeface="Times New Roman" pitchFamily="18" charset="0"/>
                <a:cs typeface="Times New Roman" pitchFamily="18" charset="0"/>
              </a:rPr>
              <a:t>Диркем је француски социолог који је оставио већи траг од Конта. Његове кључне теме којима се бавио су: (1) заснивање социологије као науке и заснивање њеног предмета у односу на психологију и биологију (2) успон појединца и стварање новог друштва (3) карактер моралног ауторитета у друштву.</a:t>
            </a:r>
            <a:endParaRPr lang="en-US"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ЕМИЛ ДИРКЕМ: </a:t>
            </a:r>
            <a:br>
              <a:rPr lang="x-none" b="1" dirty="0" smtClean="0">
                <a:effectLst>
                  <a:outerShdw blurRad="38100" dist="38100" dir="2700000" algn="tl">
                    <a:srgbClr val="000000">
                      <a:alpha val="43137"/>
                    </a:srgbClr>
                  </a:outerShdw>
                </a:effectLst>
                <a:latin typeface="Times New Roman" pitchFamily="18" charset="0"/>
                <a:cs typeface="Times New Roman" pitchFamily="18" charset="0"/>
              </a:rPr>
            </a:b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“ДРУШТВЕНЕ ЧИЊЕНИЦЕ”</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a:bodyPr>
          <a:lstStyle/>
          <a:p>
            <a:r>
              <a:rPr lang="x-none" dirty="0" smtClean="0"/>
              <a:t>Со</a:t>
            </a:r>
            <a:r>
              <a:rPr lang="x-none" dirty="0" smtClean="0">
                <a:effectLst>
                  <a:outerShdw blurRad="38100" dist="38100" dir="2700000" algn="tl">
                    <a:srgbClr val="000000">
                      <a:alpha val="43137"/>
                    </a:srgbClr>
                  </a:outerShdw>
                </a:effectLst>
              </a:rPr>
              <a:t>циологија се бави проучавањем “</a:t>
            </a:r>
            <a:r>
              <a:rPr lang="x-none" i="1" dirty="0" smtClean="0">
                <a:solidFill>
                  <a:srgbClr val="C00000"/>
                </a:solidFill>
                <a:effectLst>
                  <a:outerShdw blurRad="38100" dist="38100" dir="2700000" algn="tl">
                    <a:srgbClr val="000000">
                      <a:alpha val="43137"/>
                    </a:srgbClr>
                  </a:outerShdw>
                </a:effectLst>
              </a:rPr>
              <a:t>друштвених чињеница</a:t>
            </a:r>
            <a:r>
              <a:rPr lang="x-none" dirty="0" smtClean="0">
                <a:effectLst>
                  <a:outerShdw blurRad="38100" dist="38100" dir="2700000" algn="tl">
                    <a:srgbClr val="000000">
                      <a:alpha val="43137"/>
                    </a:srgbClr>
                  </a:outerShdw>
                </a:effectLst>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Шта су то друштвене чињенице?</a:t>
            </a:r>
          </a:p>
          <a:p>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err="1" smtClean="0">
                <a:effectLst>
                  <a:outerShdw blurRad="38100" dist="38100" dir="2700000" algn="tl">
                    <a:srgbClr val="000000">
                      <a:alpha val="43137"/>
                    </a:srgbClr>
                  </a:outerShdw>
                </a:effectLst>
                <a:latin typeface="Times New Roman" pitchFamily="18" charset="0"/>
                <a:cs typeface="Times New Roman" pitchFamily="18" charset="0"/>
              </a:rPr>
              <a:t>Д</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руштвена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 је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заједничко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мишљење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осећаји</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 начин деловања, размишљања и осећања које се налазе изван појединца и има сопствену реалност ван живота и спознаје појединачних људи.</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Друштвене чињенице делују коерцитивно (принудно), оне су нешто објективно и општеважеће за појединце. </a:t>
            </a:r>
            <a:r>
              <a:rPr lang="x-none" dirty="0" err="1" smtClean="0">
                <a:effectLst>
                  <a:outerShdw blurRad="38100" dist="38100" dir="2700000" algn="tl">
                    <a:srgbClr val="000000">
                      <a:alpha val="43137"/>
                    </a:srgbClr>
                  </a:outerShdw>
                </a:effectLst>
                <a:latin typeface="Times New Roman" pitchFamily="18" charset="0"/>
                <a:cs typeface="Times New Roman" pitchFamily="18" charset="0"/>
              </a:rPr>
              <a:t>О</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може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изменити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пуком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вољом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већ</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објективно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постојање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самим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потенцијални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предмет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изучавања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a:t>
            </a:r>
          </a:p>
          <a:p>
            <a:endParaRPr lang="en-US"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ДРУШТВЕНА ЧИЊЕНИЦА</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lnSpcReduction="10000"/>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Друштвене чињенице одређују односно ограничавају човеково делање: кажњавањем, друштвеним одбацивањем па до простог неразумевања (појединца).</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Између појединца и друштвене чињенице може постојати складан али и антагонистичан однос.</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Најбољи пример је васпитање и образовање: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васпитање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види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упознавање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детета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чињеницама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мере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дете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потпуно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прихвата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репродукује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их</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без</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сумље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у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социологији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зове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интернализација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ДРУШТВЕНА ЧИЊЕНИЦА</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Дакле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темељна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одлика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присила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појединац</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побуни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против</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узвраћа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санкцијама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отпором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казном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Дакле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могуће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тек</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променити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x-none"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en-US" dirty="0" smtClean="0">
                <a:effectLst>
                  <a:outerShdw blurRad="38100" dist="38100" dir="2700000" algn="tl">
                    <a:srgbClr val="000000">
                      <a:alpha val="43137"/>
                    </a:srgbClr>
                  </a:outerShdw>
                </a:effectLst>
              </a:rPr>
              <a:t> </a:t>
            </a:r>
            <a:r>
              <a:rPr lang="x-none" dirty="0" err="1" smtClean="0">
                <a:effectLst>
                  <a:outerShdw blurRad="38100" dist="38100" dir="2700000" algn="tl">
                    <a:srgbClr val="000000">
                      <a:alpha val="43137"/>
                    </a:srgbClr>
                  </a:outerShdw>
                </a:effectLst>
                <a:latin typeface="Times New Roman" pitchFamily="18" charset="0"/>
                <a:cs typeface="Times New Roman" pitchFamily="18" charset="0"/>
              </a:rPr>
              <a:t>П</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римар</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приватно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власништво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Ако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украдете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неком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ауто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одвезете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вероватно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ће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вас</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власник</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тражити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скупа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полицијом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а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људи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којима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казали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украли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ауто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биће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против</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вас</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Дакле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делује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репресивно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над</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појединцем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који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побуне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против</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они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који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побуне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функционишу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нормално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ДРУШТВЕНА ЧИЊЕНИЦА</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Примери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друштвених</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у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књизи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Правила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социолошке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методе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традиција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језик,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одећа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стопа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самоубистава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стопа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наталитета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религијски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ритуали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симболи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начин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изградње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куће</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3200" b="1" dirty="0" smtClean="0">
                <a:effectLst>
                  <a:outerShdw blurRad="38100" dist="38100" dir="2700000" algn="tl">
                    <a:srgbClr val="000000">
                      <a:alpha val="43137"/>
                    </a:srgbClr>
                  </a:outerShdw>
                </a:effectLst>
                <a:latin typeface="Times New Roman" pitchFamily="18" charset="0"/>
                <a:cs typeface="Times New Roman" pitchFamily="18" charset="0"/>
              </a:rPr>
              <a:t>Д</a:t>
            </a:r>
            <a:r>
              <a:rPr lang="en-US" sz="3200" b="1" dirty="0" err="1" smtClean="0">
                <a:effectLst>
                  <a:outerShdw blurRad="38100" dist="38100" dir="2700000" algn="tl">
                    <a:srgbClr val="000000">
                      <a:alpha val="43137"/>
                    </a:srgbClr>
                  </a:outerShdw>
                </a:effectLst>
                <a:latin typeface="Times New Roman" pitchFamily="18" charset="0"/>
                <a:cs typeface="Times New Roman" pitchFamily="18" charset="0"/>
              </a:rPr>
              <a:t>РУШТВО</a:t>
            </a:r>
            <a:r>
              <a:rPr lang="x-none" sz="3200" b="1" dirty="0" smtClean="0">
                <a:effectLst>
                  <a:outerShdw blurRad="38100" dist="38100" dir="2700000" algn="tl">
                    <a:srgbClr val="000000">
                      <a:alpha val="43137"/>
                    </a:srgbClr>
                  </a:outerShdw>
                </a:effectLst>
                <a:latin typeface="Times New Roman" pitchFamily="18" charset="0"/>
                <a:cs typeface="Times New Roman" pitchFamily="18" charset="0"/>
              </a:rPr>
              <a:t> ЈЕ</a:t>
            </a:r>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effectLst>
                  <a:outerShdw blurRad="38100" dist="38100" dir="2700000" algn="tl">
                    <a:srgbClr val="000000">
                      <a:alpha val="43137"/>
                    </a:srgbClr>
                  </a:outerShdw>
                </a:effectLst>
                <a:latin typeface="Times New Roman" pitchFamily="18" charset="0"/>
                <a:cs typeface="Times New Roman" pitchFamily="18" charset="0"/>
              </a:rPr>
              <a:t>РЕАЛНОСТ</a:t>
            </a:r>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 SUI GENERIS</a:t>
            </a: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тврди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реалност</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sui generis</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један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феномен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једна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може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објаснити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само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друге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овај</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начин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врши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уланчавање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друштвених</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тај</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начин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избегава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било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какав</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редукционизам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јер</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ако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може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бити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објашњена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накаквим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психолошким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или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биолошким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факторима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социологија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губи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предмет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проучавања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наука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нестаје</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РУШТВО</a:t>
            </a: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 ЈЕ</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РЕАЛНОСТ</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SUI GENERIS</a:t>
            </a:r>
            <a:endParaRPr lang="en-US" dirty="0"/>
          </a:p>
        </p:txBody>
      </p:sp>
      <p:sp>
        <p:nvSpPr>
          <p:cNvPr id="3" name="Content Placeholder 2"/>
          <p:cNvSpPr>
            <a:spLocks noGrp="1"/>
          </p:cNvSpPr>
          <p:nvPr>
            <p:ph sz="quarter" idx="1"/>
          </p:nvPr>
        </p:nvSpPr>
        <p:spPr/>
        <p:txBody>
          <a:bodyPr/>
          <a:lstStyle/>
          <a:p>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Међутим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тезом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реалност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sui generis,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јаче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утемељује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социологију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науку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Овим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стоји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трагу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Огиста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Конта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представе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дуго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владала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научним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мишљењем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а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слика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стварности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низа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слојева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Сваки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слој</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предмет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проучавања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посебне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науке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ради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кад</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тврди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реалност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sui generis,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издваја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посебан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слој</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у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низу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нивоа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стварности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тај</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начин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потврђује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социологију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њеног</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предмета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ДРУШТВО</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Дирекем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користи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једним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апстрактним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начелом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а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целина</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није</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исто</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збир</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делова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односно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сложени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феномен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можемо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објаснити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искључиво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једноставних</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елемената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од</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којих</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тај</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сложен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феномен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састављен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целину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можемо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објаснити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индивидуалних</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особа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од</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којих</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састоји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посебан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ниво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реалности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коме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треба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посебна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наука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за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тај</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ниво</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3200" b="1" dirty="0" smtClean="0">
                <a:effectLst>
                  <a:outerShdw blurRad="38100" dist="38100" dir="2700000" algn="tl">
                    <a:srgbClr val="000000">
                      <a:alpha val="43137"/>
                    </a:srgbClr>
                  </a:outerShdw>
                </a:effectLst>
                <a:latin typeface="Times New Roman" pitchFamily="18" charset="0"/>
                <a:cs typeface="Times New Roman" pitchFamily="18" charset="0"/>
              </a:rPr>
              <a:t>ДРУШТВЕНЕ ЧИЊЕНИЦЕ </a:t>
            </a:r>
            <a:br>
              <a:rPr lang="x-none" sz="3200" b="1" dirty="0" smtClean="0">
                <a:effectLst>
                  <a:outerShdw blurRad="38100" dist="38100" dir="2700000" algn="tl">
                    <a:srgbClr val="000000">
                      <a:alpha val="43137"/>
                    </a:srgbClr>
                  </a:outerShdw>
                </a:effectLst>
                <a:latin typeface="Times New Roman" pitchFamily="18" charset="0"/>
                <a:cs typeface="Times New Roman" pitchFamily="18" charset="0"/>
              </a:rPr>
            </a:br>
            <a:r>
              <a:rPr lang="x-none" sz="3200" b="1" dirty="0" smtClean="0">
                <a:effectLst>
                  <a:outerShdw blurRad="38100" dist="38100" dir="2700000" algn="tl">
                    <a:srgbClr val="000000">
                      <a:alpha val="43137"/>
                    </a:srgbClr>
                  </a:outerShdw>
                </a:effectLst>
                <a:latin typeface="Times New Roman" pitchFamily="18" charset="0"/>
                <a:cs typeface="Times New Roman" pitchFamily="18" charset="0"/>
              </a:rPr>
              <a:t>КАО “СТВАРИ”</a:t>
            </a: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Диркемово начело: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чињенице</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треба</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посматрати</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ствари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реч</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ствар</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дефинише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посебан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начин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реч</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b="1"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означава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материјално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самим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материјално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Такође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правило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значи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постоје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свеједно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требамо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понашати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постоје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каже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треба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посматрати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ствари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заговара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емпиријску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социологију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ДРУШТВЕНЕ ЧИЊЕНИЦЕ </a:t>
            </a:r>
            <a:br>
              <a:rPr lang="x-none" b="1" dirty="0" smtClean="0">
                <a:effectLst>
                  <a:outerShdw blurRad="38100" dist="38100" dir="2700000" algn="tl">
                    <a:srgbClr val="000000">
                      <a:alpha val="43137"/>
                    </a:srgbClr>
                  </a:outerShdw>
                </a:effectLst>
                <a:latin typeface="Times New Roman" pitchFamily="18" charset="0"/>
                <a:cs typeface="Times New Roman" pitchFamily="18" charset="0"/>
              </a:rPr>
            </a:b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КАО “СТВАРИ”</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Сад</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Можда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најбоље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поћи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од</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дихотомије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ствар-идеја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Дакле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идеја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старом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платонистичком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моделу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налази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у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глави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спознајемо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присећањем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заправо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појединцу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потребан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никакав</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контакт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околином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схвати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одређену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идеју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Дакле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идеју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спознајемо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интроспекцијом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Ствар</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насупрот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идеје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може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спознати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инстроспекцијом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ствар</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спознаје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кроз</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експеримент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посматрање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Неки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појединац</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мора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бити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у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контакту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својом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околином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тек</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може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спознати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одређену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ствар</a:t>
            </a:r>
            <a:r>
              <a:rPr lang="en-US" dirty="0" smtClean="0"/>
              <a:t>.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ДРУШТВЕНЕ ЧИЊЕНИЦЕ </a:t>
            </a:r>
            <a:br>
              <a:rPr lang="x-none" b="1" dirty="0" smtClean="0">
                <a:effectLst>
                  <a:outerShdw blurRad="38100" dist="38100" dir="2700000" algn="tl">
                    <a:srgbClr val="000000">
                      <a:alpha val="43137"/>
                    </a:srgbClr>
                  </a:outerShdw>
                </a:effectLst>
                <a:latin typeface="Times New Roman" pitchFamily="18" charset="0"/>
                <a:cs typeface="Times New Roman" pitchFamily="18" charset="0"/>
              </a:rPr>
            </a:b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КАО “СТВАРИ”</a:t>
            </a:r>
            <a:endParaRPr lang="en-US" dirty="0"/>
          </a:p>
        </p:txBody>
      </p:sp>
      <p:sp>
        <p:nvSpPr>
          <p:cNvPr id="3" name="Content Placeholder 2"/>
          <p:cNvSpPr>
            <a:spLocks noGrp="1"/>
          </p:cNvSpPr>
          <p:nvPr>
            <p:ph sz="quarter" idx="1"/>
          </p:nvPr>
        </p:nvSpPr>
        <p:spPr>
          <a:xfrm>
            <a:off x="914400" y="1447800"/>
            <a:ext cx="7943880" cy="5195910"/>
          </a:xfrm>
        </p:spPr>
        <p:txBody>
          <a:bodyPr>
            <a:normAutofit lnSpcReduction="10000"/>
          </a:bodyPr>
          <a:lstStyle/>
          <a:p>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Свака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права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наука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свом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предмету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приступа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ствари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Свака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наука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треба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гаји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епистемолошку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скепсу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свом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предмету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значи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наука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треба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кренути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у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посматрање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свог</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предмета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претпоставки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предрасуда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о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њему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тај</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начин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допустити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сам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предмет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говори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из</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себе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дакле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приписују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својства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заправо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нема</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 односно нису видљива.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тврди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социологија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јесте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наука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треба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тако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функционисати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дакле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претпостављати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ништа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о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свом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предмету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тражи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пручавање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а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спекулације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о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њему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из</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главе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Овакав</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захтев</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корен</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у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интелектуалном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контексту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у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којем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делује</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 социологија је емпиријска наука а не метафизичка творевина.</a:t>
            </a:r>
            <a:endParaRPr lang="en-US"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ДРУШТВЕНА СТРУЈА</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Диркем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говори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о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нечему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зове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i="1"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друштвена</a:t>
            </a:r>
            <a:r>
              <a:rPr lang="en-US"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i="1" dirty="0" err="1" smtClean="0">
                <a:effectLst>
                  <a:outerShdw blurRad="38100" dist="38100" dir="2700000" algn="tl">
                    <a:srgbClr val="000000">
                      <a:alpha val="43137"/>
                    </a:srgbClr>
                  </a:outerShdw>
                </a:effectLst>
                <a:latin typeface="Times New Roman" pitchFamily="18" charset="0"/>
                <a:cs typeface="Times New Roman" pitchFamily="18" charset="0"/>
              </a:rPr>
              <a:t>струја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с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краткотрајнија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блажа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струја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брзо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нестаје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и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нема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такву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објективну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реалност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друштвена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чињеница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али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може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бити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предмет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проучавања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err="1" smtClean="0">
                <a:effectLst>
                  <a:outerShdw blurRad="38100" dist="38100" dir="2700000" algn="tl">
                    <a:srgbClr val="000000">
                      <a:alpha val="43137"/>
                    </a:srgbClr>
                  </a:outerShdw>
                </a:effectLst>
                <a:latin typeface="Times New Roman" pitchFamily="18" charset="0"/>
                <a:cs typeface="Times New Roman" pitchFamily="18" charset="0"/>
              </a:rPr>
              <a:t>социологије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a:t>
            </a:r>
          </a:p>
          <a:p>
            <a:endParaRPr lang="en-US"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ДРУШТВО</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7801004" cy="4910158"/>
          </a:xfrm>
        </p:spPr>
        <p:txBody>
          <a:bodyPr/>
          <a:lstStyle/>
          <a:p>
            <a:pPr marL="420624" indent="-384048">
              <a:buFont typeface="Wingdings" pitchFamily="2" charset="2"/>
              <a:buChar char="Ø"/>
              <a:defRPr/>
            </a:pPr>
            <a:r>
              <a:rPr lang="x-none" dirty="0" smtClean="0">
                <a:latin typeface="Times New Roman" pitchFamily="18" charset="0"/>
                <a:cs typeface="Times New Roman" pitchFamily="18" charset="0"/>
              </a:rPr>
              <a:t>-</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производ</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суи</a:t>
            </a:r>
            <a:r>
              <a:rPr lang="sr-Latn-BA"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генерис</a:t>
            </a:r>
            <a:r>
              <a:rPr lang="sr-Latn-BA"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своје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врсте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посебно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a:t>
            </a:r>
          </a:p>
          <a:p>
            <a:pPr marL="420624" indent="-384048">
              <a:buFont typeface="Wingdings" pitchFamily="2" charset="2"/>
              <a:buChar char="Ø"/>
              <a:defRPr/>
            </a:pPr>
            <a:r>
              <a:rPr lang="x-none" dirty="0" smtClean="0">
                <a:effectLst>
                  <a:outerShdw blurRad="38100" dist="38100" dir="2700000" algn="tl">
                    <a:srgbClr val="000000">
                      <a:alpha val="43137"/>
                    </a:srgbClr>
                  </a:outerShdw>
                </a:effectLst>
                <a:latin typeface="Times New Roman" pitchFamily="18" charset="0"/>
                <a:cs typeface="Times New Roman" pitchFamily="18" charset="0"/>
              </a:rPr>
              <a:t>-</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истовремено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нешто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спољашње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колективна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стварност</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намеће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коме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наша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воља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повинује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али</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нама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исто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што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ми</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ми</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га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тој</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основи</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желимо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али</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наше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само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делимично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јер</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бескрајно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над</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нама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господари</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p>
          <a:p>
            <a:pPr marL="420624" indent="-384048">
              <a:buFont typeface="Wingdings" pitchFamily="2" charset="2"/>
              <a:buChar char="Ø"/>
              <a:defRPr/>
            </a:pP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човеку</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бог</a:t>
            </a:r>
            <a:endParaRPr lang="sr-Latn-BA"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Претеча социологизма....</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ДРУШТВО</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marL="420624" indent="-384048">
              <a:buFont typeface="Wingdings" pitchFamily="2" charset="2"/>
              <a:buChar char="Ø"/>
              <a:defRPr/>
            </a:pP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Друштво је основа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свега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човековог</a:t>
            </a:r>
            <a:endParaRPr lang="sr-Latn-BA" dirty="0" smtClean="0">
              <a:effectLst>
                <a:outerShdw blurRad="38100" dist="38100" dir="2700000" algn="tl">
                  <a:srgbClr val="000000">
                    <a:alpha val="43137"/>
                  </a:srgbClr>
                </a:outerShdw>
              </a:effectLst>
              <a:latin typeface="Times New Roman" pitchFamily="18" charset="0"/>
              <a:cs typeface="Times New Roman" pitchFamily="18" charset="0"/>
            </a:endParaRPr>
          </a:p>
          <a:p>
            <a:pPr marL="420624" indent="-384048">
              <a:buFont typeface="Wingdings" pitchFamily="2" charset="2"/>
              <a:buChar char="Ø"/>
              <a:defRPr/>
            </a:pP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ослања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морал</a:t>
            </a:r>
            <a:endParaRPr lang="sr-Latn-BA" dirty="0" smtClean="0">
              <a:effectLst>
                <a:outerShdw blurRad="38100" dist="38100" dir="2700000" algn="tl">
                  <a:srgbClr val="000000">
                    <a:alpha val="43137"/>
                  </a:srgbClr>
                </a:outerShdw>
              </a:effectLst>
              <a:latin typeface="Times New Roman" pitchFamily="18" charset="0"/>
              <a:cs typeface="Times New Roman" pitchFamily="18" charset="0"/>
            </a:endParaRPr>
          </a:p>
          <a:p>
            <a:pPr marL="420624" indent="-384048">
              <a:buFont typeface="Wingdings" pitchFamily="2" charset="2"/>
              <a:buChar char="Ø"/>
              <a:defRPr/>
            </a:pPr>
            <a:r>
              <a:rPr lang="x-none" dirty="0" smtClean="0">
                <a:effectLst>
                  <a:outerShdw blurRad="38100" dist="38100" dir="2700000" algn="tl">
                    <a:srgbClr val="000000">
                      <a:alpha val="43137"/>
                    </a:srgbClr>
                  </a:outerShdw>
                </a:effectLst>
                <a:latin typeface="Times New Roman" pitchFamily="18" charset="0"/>
                <a:cs typeface="Times New Roman" pitchFamily="18" charset="0"/>
              </a:rPr>
              <a:t>Човек</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без</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сведен</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чулу</a:t>
            </a:r>
            <a:endParaRPr lang="sr-Latn-BA" dirty="0" smtClean="0">
              <a:effectLst>
                <a:outerShdw blurRad="38100" dist="38100" dir="2700000" algn="tl">
                  <a:srgbClr val="000000">
                    <a:alpha val="43137"/>
                  </a:srgbClr>
                </a:outerShdw>
              </a:effectLst>
              <a:latin typeface="Times New Roman" pitchFamily="18" charset="0"/>
              <a:cs typeface="Times New Roman" pitchFamily="18" charset="0"/>
            </a:endParaRPr>
          </a:p>
          <a:p>
            <a:pPr marL="420624" indent="-384048">
              <a:buFont typeface="Wingdings" pitchFamily="2" charset="2"/>
              <a:buChar char="Ø"/>
              <a:defRPr/>
            </a:pP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индивидуалне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свести</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трансцендентан</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објект</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 </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није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само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велика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материјална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сила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велика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морална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сила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a:t>
            </a:r>
          </a:p>
          <a:p>
            <a:pPr marL="420624" indent="-384048">
              <a:buFont typeface="Wingdings" pitchFamily="2" charset="2"/>
              <a:buChar char="Ø"/>
              <a:defRPr/>
            </a:pP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морални</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ауторитет</a:t>
            </a:r>
            <a:endParaRPr lang="sr-Latn-BA" dirty="0" smtClean="0">
              <a:effectLst>
                <a:outerShdw blurRad="38100" dist="38100" dir="2700000" algn="tl">
                  <a:srgbClr val="000000">
                    <a:alpha val="43137"/>
                  </a:srgbClr>
                </a:outerShdw>
              </a:effectLst>
              <a:latin typeface="Times New Roman" pitchFamily="18" charset="0"/>
              <a:cs typeface="Times New Roman" pitchFamily="18" charset="0"/>
            </a:endParaRPr>
          </a:p>
          <a:p>
            <a:pPr marL="420624" indent="-384048">
              <a:buFont typeface="Wingdings" pitchFamily="2" charset="2"/>
              <a:buChar char="Ø"/>
              <a:defRPr/>
            </a:pP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слобода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постаје</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стварна</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само</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sr-Latn-BA"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друштву</a:t>
            </a:r>
            <a:endParaRPr lang="sr-Latn-BA"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3200" b="1" dirty="0" smtClean="0">
                <a:effectLst>
                  <a:outerShdw blurRad="38100" dist="38100" dir="2700000" algn="tl">
                    <a:srgbClr val="000000">
                      <a:alpha val="43137"/>
                    </a:srgbClr>
                  </a:outerShdw>
                </a:effectLst>
                <a:latin typeface="Times New Roman" pitchFamily="18" charset="0"/>
                <a:cs typeface="Times New Roman" pitchFamily="18" charset="0"/>
              </a:rPr>
              <a:t>ДРУШТВЕНА И МОРАЛНА СОЛИДАРНОСТ</a:t>
            </a: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Шта одржава друштвену заједницу и чува је од пада у стање хаоса: то је друштвена и морална </a:t>
            </a:r>
            <a:r>
              <a:rPr lang="x-none" b="1" i="1" dirty="0" smtClean="0">
                <a:effectLst>
                  <a:outerShdw blurRad="38100" dist="38100" dir="2700000" algn="tl">
                    <a:srgbClr val="000000">
                      <a:alpha val="43137"/>
                    </a:srgbClr>
                  </a:outerShdw>
                </a:effectLst>
                <a:latin typeface="Times New Roman" pitchFamily="18" charset="0"/>
                <a:cs typeface="Times New Roman" pitchFamily="18" charset="0"/>
              </a:rPr>
              <a:t>солидарност</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 Солидарност постоји кад су појединци успешно интегрсани у друштвене групе и кад делују у складу са зејдничким вредностима и обичајима.</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Диркем је у дело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О друштвеној подели рада”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разликовао две врсте солидарности: </a:t>
            </a:r>
            <a:r>
              <a:rPr lang="x-none" b="1" i="1" dirty="0" smtClean="0">
                <a:effectLst>
                  <a:outerShdw blurRad="38100" dist="38100" dir="2700000" algn="tl">
                    <a:srgbClr val="000000">
                      <a:alpha val="43137"/>
                    </a:srgbClr>
                  </a:outerShdw>
                </a:effectLst>
                <a:latin typeface="Times New Roman" pitchFamily="18" charset="0"/>
                <a:cs typeface="Times New Roman" pitchFamily="18" charset="0"/>
              </a:rPr>
              <a:t>механичку и  органску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 солидарност и повезао ихх с поделом рада и порастом разлика између различитих занимања.</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МЕХАНИЧКА СОЛИДАРНОСТ</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t>-</a:t>
            </a:r>
            <a:r>
              <a:rPr lang="x-none" dirty="0" smtClean="0">
                <a:latin typeface="Times New Roman" pitchFamily="18" charset="0"/>
                <a:cs typeface="Times New Roman" pitchFamily="18" charset="0"/>
              </a:rPr>
              <a:t>традиционалне културе са неразвијеном поделом рада у којима је већина чланова укључена у слична занимања, и који су међусобно повезани заједничким искуством и убеђењима. Снага заједничих  убеђења је репресивна јер заједница кажњава сваког ко оспорава традиционалне начине живота.</a:t>
            </a:r>
          </a:p>
          <a:p>
            <a:r>
              <a:rPr lang="x-none" dirty="0" smtClean="0">
                <a:latin typeface="Times New Roman" pitchFamily="18" charset="0"/>
                <a:cs typeface="Times New Roman" pitchFamily="18" charset="0"/>
              </a:rPr>
              <a:t>Усаглашеност мишљења и сличност или идентичност уверења</a:t>
            </a:r>
            <a:endParaRPr lang="en-US"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ОРГАНСКА СОЛИДАРНОСТ</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Индустријализација и урбанизација доводе до веће поделе рада и разарању овог облика солидарности. Спецификација задатака, већа друштвена подвојеност и друштвена диференцијација доводе до </a:t>
            </a:r>
            <a:r>
              <a:rPr lang="x-none" b="1" i="1" dirty="0" smtClean="0">
                <a:effectLst>
                  <a:outerShdw blurRad="38100" dist="38100" dir="2700000" algn="tl">
                    <a:srgbClr val="000000">
                      <a:alpha val="43137"/>
                    </a:srgbClr>
                  </a:outerShdw>
                </a:effectLst>
                <a:latin typeface="Times New Roman" pitchFamily="18" charset="0"/>
                <a:cs typeface="Times New Roman" pitchFamily="18" charset="0"/>
              </a:rPr>
              <a:t>органске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солидарности.</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Већа економска међузависност људи, већи значај заслуга, људи постају све више зависни једни од других са развојем поделе рада, економска узајамност и међузависност почињу да мењају заједничка веровања  у обликовању друштвеног консензуса.</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3600" b="1" dirty="0" smtClean="0">
                <a:effectLst>
                  <a:outerShdw blurRad="38100" dist="38100" dir="2700000" algn="tl">
                    <a:srgbClr val="000000">
                      <a:alpha val="43137"/>
                    </a:srgbClr>
                  </a:outerShdw>
                </a:effectLst>
                <a:latin typeface="Times New Roman" pitchFamily="18" charset="0"/>
                <a:cs typeface="Times New Roman" pitchFamily="18" charset="0"/>
              </a:rPr>
              <a:t>СОЦИЈАЛНА АНОМИЈА</a:t>
            </a:r>
            <a:endParaRPr lang="en-US" sz="36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latin typeface="Times New Roman" pitchFamily="18" charset="0"/>
                <a:cs typeface="Times New Roman" pitchFamily="18" charset="0"/>
              </a:rPr>
              <a:t>Органска солидарност је довела до промена које узрокују и неке потешкоће, довела је до разарања традиције, морала, религијских веровања а да при томе не обезбеди нове вредности. То је стоворило нестабилне услове живљења односно </a:t>
            </a:r>
            <a:r>
              <a:rPr lang="x-none"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социјалне аномије</a:t>
            </a:r>
            <a:r>
              <a:rPr lang="x-none" dirty="0" smtClean="0">
                <a:latin typeface="Times New Roman" pitchFamily="18" charset="0"/>
                <a:cs typeface="Times New Roman" pitchFamily="18" charset="0"/>
              </a:rPr>
              <a:t>.</a:t>
            </a:r>
          </a:p>
          <a:p>
            <a:r>
              <a:rPr lang="x-none" dirty="0" smtClean="0">
                <a:latin typeface="Times New Roman" pitchFamily="18" charset="0"/>
                <a:cs typeface="Times New Roman" pitchFamily="18" charset="0"/>
              </a:rPr>
              <a:t>Традиционалне норме контроле су нестале па су многи појединци обузети осећајем безсмисла..</a:t>
            </a:r>
            <a:endParaRPr lang="en-US"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СОЦИЈАЛНА АНОМИЈА</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Диркем је увео појам аномије 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би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означио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помањкање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суспензију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или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неефикасност</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друштвених</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норми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закона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прописа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вредности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доводи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дезорганизације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дестабилизације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конфузије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моралној</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свести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појединца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често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делинквентног</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понашања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стања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аномије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долази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периодима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политичке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кризе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ратова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буна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временима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транзиције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када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више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важе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раније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норме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традиционалне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вредности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нове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још</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нису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успостављене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што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доводи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пометње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дезоријентације</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чланова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трагању</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социјално</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пожељним</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обрасцима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понашања</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b="1" u="sng"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МАКС ВЕБЕР (1864-1920)</a:t>
            </a:r>
            <a:endParaRPr lang="en-US" b="1" u="sng"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7872442" cy="5053034"/>
          </a:xfrm>
        </p:spPr>
        <p:txBody>
          <a:bodyPr>
            <a:normAutofit lnSpcReduction="10000"/>
          </a:bodyPr>
          <a:lstStyle/>
          <a:p>
            <a:pPr>
              <a:lnSpc>
                <a:spcPct val="90000"/>
              </a:lnSpc>
            </a:pP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1905.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“Протестантска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етика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дух</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капитализма”</a:t>
            </a:r>
            <a:endParaRPr lang="hr-HR" sz="2400" dirty="0" smtClean="0">
              <a:effectLst>
                <a:outerShdw blurRad="38100" dist="38100" dir="2700000" algn="tl">
                  <a:srgbClr val="000000">
                    <a:alpha val="43137"/>
                  </a:srgbClr>
                </a:outerShdw>
              </a:effectLst>
              <a:latin typeface="Times New Roman" pitchFamily="18" charset="0"/>
              <a:cs typeface="Times New Roman" pitchFamily="18" charset="0"/>
            </a:endParaRPr>
          </a:p>
          <a:p>
            <a:pPr>
              <a:lnSpc>
                <a:spcPct val="90000"/>
              </a:lnSpc>
            </a:pP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1908.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почео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радити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капиталном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делу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Привреда</a:t>
            </a:r>
            <a:r>
              <a:rPr lang="hr-HR"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и</a:t>
            </a:r>
            <a:r>
              <a:rPr lang="hr-HR"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x-none"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друштво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објављеном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постхумно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1922</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 Важно поглавље “Социологија привређивања”</a:t>
            </a:r>
          </a:p>
          <a:p>
            <a:pPr>
              <a:lnSpc>
                <a:spcPct val="90000"/>
              </a:lnSpc>
            </a:pP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Утемељивач </a:t>
            </a:r>
            <a:r>
              <a:rPr lang="x-none" sz="2400"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Економске социологије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или Социологије економије</a:t>
            </a:r>
            <a:endParaRPr lang="hr-HR" sz="2400" dirty="0" smtClean="0">
              <a:effectLst>
                <a:outerShdw blurRad="38100" dist="38100" dir="2700000" algn="tl">
                  <a:srgbClr val="000000">
                    <a:alpha val="43137"/>
                  </a:srgbClr>
                </a:outerShdw>
              </a:effectLst>
              <a:latin typeface="Times New Roman" pitchFamily="18" charset="0"/>
              <a:cs typeface="Times New Roman" pitchFamily="18" charset="0"/>
            </a:endParaRPr>
          </a:p>
          <a:p>
            <a:pPr>
              <a:lnSpc>
                <a:spcPct val="90000"/>
              </a:lnSpc>
            </a:pP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1918.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Наука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позив</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x-none" sz="2400" dirty="0" smtClean="0">
              <a:effectLst>
                <a:outerShdw blurRad="38100" dist="38100" dir="2700000" algn="tl">
                  <a:srgbClr val="000000">
                    <a:alpha val="43137"/>
                  </a:srgbClr>
                </a:outerShdw>
              </a:effectLst>
              <a:latin typeface="Times New Roman" pitchFamily="18" charset="0"/>
              <a:cs typeface="Times New Roman" pitchFamily="18" charset="0"/>
            </a:endParaRPr>
          </a:p>
          <a:p>
            <a:pPr>
              <a:lnSpc>
                <a:spcPct val="90000"/>
              </a:lnSpc>
            </a:pP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1920.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Политика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позив</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p>
          <a:p>
            <a:pPr>
              <a:lnSpc>
                <a:spcPct val="90000"/>
              </a:lnSpc>
            </a:pP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1920.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религије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обухваћа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ново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издање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Протестантске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етике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 студије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сектама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Америци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религији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Индији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Кини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старом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јеврејству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x-none" sz="2400" dirty="0" smtClean="0">
              <a:effectLst>
                <a:outerShdw blurRad="38100" dist="38100" dir="2700000" algn="tl">
                  <a:srgbClr val="000000">
                    <a:alpha val="43137"/>
                  </a:srgbClr>
                </a:outerShdw>
              </a:effectLst>
              <a:latin typeface="Times New Roman" pitchFamily="18" charset="0"/>
              <a:cs typeface="Times New Roman" pitchFamily="18" charset="0"/>
            </a:endParaRPr>
          </a:p>
          <a:p>
            <a:pPr>
              <a:lnSpc>
                <a:spcPct val="90000"/>
              </a:lnSpc>
            </a:pP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Немачки социолог и научник (економија, право, филозофија, упоредна историја, социологија, политикологија)</a:t>
            </a:r>
            <a:endParaRPr lang="hr-HR" sz="2400"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2800" b="1" dirty="0" smtClean="0">
                <a:effectLst>
                  <a:outerShdw blurRad="38100" dist="38100" dir="2700000" algn="tl">
                    <a:srgbClr val="000000">
                      <a:alpha val="43137"/>
                    </a:srgbClr>
                  </a:outerShdw>
                </a:effectLst>
                <a:latin typeface="Times New Roman" pitchFamily="18" charset="0"/>
                <a:cs typeface="Times New Roman" pitchFamily="18" charset="0"/>
              </a:rPr>
              <a:t>ДВА КАПИТАЛНА ДЕЛА ЗА </a:t>
            </a:r>
            <a:br>
              <a:rPr lang="x-none" sz="2800" b="1" dirty="0" smtClean="0">
                <a:effectLst>
                  <a:outerShdw blurRad="38100" dist="38100" dir="2700000" algn="tl">
                    <a:srgbClr val="000000">
                      <a:alpha val="43137"/>
                    </a:srgbClr>
                  </a:outerShdw>
                </a:effectLst>
                <a:latin typeface="Times New Roman" pitchFamily="18" charset="0"/>
                <a:cs typeface="Times New Roman" pitchFamily="18" charset="0"/>
              </a:rPr>
            </a:br>
            <a:r>
              <a:rPr lang="x-none" sz="2800" b="1" dirty="0" smtClean="0">
                <a:effectLst>
                  <a:outerShdw blurRad="38100" dist="38100" dir="2700000" algn="tl">
                    <a:srgbClr val="000000">
                      <a:alpha val="43137"/>
                    </a:srgbClr>
                  </a:outerShdw>
                </a:effectLst>
                <a:latin typeface="Times New Roman" pitchFamily="18" charset="0"/>
                <a:cs typeface="Times New Roman" pitchFamily="18" charset="0"/>
              </a:rPr>
              <a:t>ЕКОНОМИЈУ И ЕКОНОМИСТЕ</a:t>
            </a:r>
            <a:endParaRPr lang="en-US"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ДВА КАПИТАЛНА ДЕЛА ЗА ЕКОНОМИЈУ И ЕКОНОМИСТЕ СУ: </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a:t>
            </a:r>
            <a:r>
              <a:rPr lang="x-none"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ПРИВРЕДА И ДРУШТВО</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 И </a:t>
            </a:r>
          </a:p>
          <a:p>
            <a:r>
              <a:rPr lang="x-none"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a:t>
            </a:r>
            <a:r>
              <a:rPr lang="x-none"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ПРОТЕСТАНСКА ЕТИКА И ДУХ КАПИТАЛИЗМА”</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Код нас су оба дела </a:t>
            </a: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одавно</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 преведена само није имао ко да чита. Иначе, Вебер је био запостављен у време социјализма па и данас, а да смо га боље студирали нешто би научили и не би правили оволике грешке.</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ПРЕДМЕТ СОЦИОЛОГИЈЕ</a:t>
            </a:r>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Вебер је сматрао да је предмет социологије друштвено деловање а не друштвене структуре.</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Мотивација људи и њихове идеје су покретачке силе промена – идеје, вредности и убеђења имају моћ да изазову промене.</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Друштво је сложени систем узајамних деловања људи а задатак социологије је да утврди </a:t>
            </a:r>
            <a:r>
              <a:rPr lang="x-none"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значења и смисао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деловања људи.</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2800" b="1" dirty="0" smtClean="0">
                <a:effectLst>
                  <a:outerShdw blurRad="38100" dist="38100" dir="2700000" algn="tl">
                    <a:srgbClr val="000000">
                      <a:alpha val="43137"/>
                    </a:srgbClr>
                  </a:outerShdw>
                </a:effectLst>
                <a:latin typeface="Times New Roman" pitchFamily="18" charset="0"/>
                <a:cs typeface="Times New Roman" pitchFamily="18" charset="0"/>
              </a:rPr>
              <a:t>ПРЕДМЕТ СОЦИОЛОГИЈЕ: ОБЈАШЊЕЊЕ И РАЗУМЕВАЊЕ  ЗНАЧЕЊА</a:t>
            </a:r>
            <a:endParaRPr lang="en-US"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почетку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књиге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Привреда</a:t>
            </a:r>
            <a:r>
              <a:rPr lang="hr-HR"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друштва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одређује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наука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жели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разумети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тумачити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тиме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објаснити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што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узрочно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његовом</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току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његовим</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последистцама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Основни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циљ</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разумевање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друштвеног</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деловања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разумевајућа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Разумети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значи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захватити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смисао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протумачити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значење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што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га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том</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деловању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даје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актер</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обдарено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значењем</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Могућност</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разумевања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разликује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природних</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наука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dirty="0">
              <a:effectLst>
                <a:outerShdw blurRad="38100" dist="38100" dir="2700000" algn="tl">
                  <a:srgbClr val="000000">
                    <a:alpha val="43137"/>
                  </a:srgbClr>
                </a:outerShdw>
              </a:effectLs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2800" b="1" dirty="0" smtClean="0">
                <a:effectLst>
                  <a:outerShdw blurRad="38100" dist="38100" dir="2700000" algn="tl">
                    <a:srgbClr val="000000">
                      <a:alpha val="43137"/>
                    </a:srgbClr>
                  </a:outerShdw>
                </a:effectLst>
                <a:latin typeface="Times New Roman" pitchFamily="18" charset="0"/>
                <a:cs typeface="Times New Roman" pitchFamily="18" charset="0"/>
              </a:rPr>
              <a:t>ПРЕДМЕТ СОЦИОЛОГИЈЕ: ОБЈАШЊЕЊЕ И РАЗУМЕВАЊЕ  ЗНАЧЕЊА</a:t>
            </a:r>
            <a:endParaRPr lang="en-US" sz="28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Након</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што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разумела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друштвено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социологија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мора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приступити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његовом</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узрочном</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објашњењу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Али,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савршено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потпуно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објашњење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људских</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феномена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никада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није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достижно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преплиће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мноштво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фактора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настајању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сваког</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феномена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Узрочно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објашњење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 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бити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кондиционално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Тиме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одбацује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традиционални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позитивизам</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закони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dirty="0">
              <a:effectLst>
                <a:outerShdw blurRad="38100" dist="38100" dir="2700000" algn="tl">
                  <a:srgbClr val="000000">
                    <a:alpha val="43137"/>
                  </a:srgbClr>
                </a:outerShdw>
              </a:effectLs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rPr>
              <a:t>ВРЕДНОСТИ И ВРЕДНОСТНИ СУДОВИ</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lnSpcReduction="10000"/>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Вредности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темељне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културне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оријентације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мотивиршу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наш</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избор</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наше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понашање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изражавају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наше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моралне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ставове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Вебер</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прави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разлику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између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вредносних</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судова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односа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према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вредностима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Вредносни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судови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тврдње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којима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односу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некм</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феномен</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изјављује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То</a:t>
            </a:r>
            <a:r>
              <a:rPr lang="hr-HR"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добро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или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То</a:t>
            </a:r>
            <a:r>
              <a:rPr lang="hr-HR"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i="1" dirty="0" smtClean="0">
                <a:effectLst>
                  <a:outerShdw blurRad="38100" dist="38100" dir="2700000" algn="tl">
                    <a:srgbClr val="000000">
                      <a:alpha val="43137"/>
                    </a:srgbClr>
                  </a:outerShdw>
                </a:effectLst>
                <a:latin typeface="Times New Roman" pitchFamily="18" charset="0"/>
                <a:cs typeface="Times New Roman" pitchFamily="18" charset="0"/>
              </a:rPr>
              <a:t>лоше</a:t>
            </a:r>
            <a:r>
              <a:rPr lang="hr-HR"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Неко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сматра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слобода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говора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темељна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вредност</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доноси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суд</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којем</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изражава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његова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особеност</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док</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неко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други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може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одбацити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тај</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суд</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заступати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мишљење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слобода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говора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није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важна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Вредносни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судови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лични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субјективни.</a:t>
            </a:r>
            <a:endParaRPr lang="en-US" dirty="0">
              <a:effectLst>
                <a:outerShdw blurRad="38100" dist="38100" dir="2700000" algn="tl">
                  <a:srgbClr val="000000">
                    <a:alpha val="43137"/>
                  </a:srgbClr>
                </a:outerShdw>
              </a:effectLs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x-none" b="1" dirty="0" smtClean="0">
                <a:effectLst>
                  <a:outerShdw blurRad="38100" dist="38100" dir="2700000" algn="tl">
                    <a:srgbClr val="000000">
                      <a:alpha val="43137"/>
                    </a:srgbClr>
                  </a:outerShdw>
                </a:effectLst>
              </a:rPr>
              <a:t>ВРЕДНОСТИ И ВРЕДНОСТНИ СУДОВИ</a:t>
            </a:r>
            <a:endParaRPr lang="en-US" dirty="0"/>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Однос</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према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вредностима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поступак</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селекције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организације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објективне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науке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Тако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политички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социолог</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проматра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слободу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предмет</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историјских спороваразличитих</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актера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истражује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политичку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стварност</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прошлости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доводећи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везу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вредношћу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слободе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Она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њега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средишња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референца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чему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није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дужан</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декларисати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своју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склоност</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Тај</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приступ</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имплицира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политичка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слобода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вриедност</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људе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живе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dirty="0">
              <a:effectLst>
                <a:outerShdw blurRad="38100" dist="38100" dir="2700000" algn="tl">
                  <a:srgbClr val="000000">
                    <a:alpha val="43137"/>
                  </a:srgbClr>
                </a:outerShdw>
              </a:effectLs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ВРЕДНОСТНА НЕУТРАЛНОСТ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lnSpcReduction="10000"/>
          </a:bodyPr>
          <a:lstStyle/>
          <a:p>
            <a:r>
              <a:rPr lang="x-none" sz="2800" dirty="0" smtClean="0">
                <a:effectLst>
                  <a:outerShdw blurRad="38100" dist="38100" dir="2700000" algn="tl">
                    <a:srgbClr val="000000">
                      <a:alpha val="43137"/>
                    </a:srgbClr>
                  </a:outerShdw>
                </a:effectLst>
              </a:rPr>
              <a:t>Социолог</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позива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вредности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у</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два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значења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Прво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зато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што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су</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вредности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део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смисла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што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га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актери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придају</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своме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деловању</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Како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је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социологија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усмерена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разумевање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тог</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смисла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она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нужно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мора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захватити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вредности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као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део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свога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истраживачког</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подручја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Друго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социолог</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позива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вредности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јер</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их</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може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заобићи</a:t>
            </a:r>
            <a:r>
              <a:rPr lang="hr-HR" sz="2800" dirty="0" smtClean="0">
                <a:effectLst>
                  <a:outerShdw blurRad="38100" dist="38100" dir="2700000" algn="tl">
                    <a:srgbClr val="000000">
                      <a:alpha val="43137"/>
                    </a:srgbClr>
                  </a:outerShdw>
                </a:effectLst>
              </a:rPr>
              <a:t> – </a:t>
            </a:r>
            <a:r>
              <a:rPr lang="x-none" sz="2800" dirty="0" smtClean="0">
                <a:effectLst>
                  <a:outerShdw blurRad="38100" dist="38100" dir="2700000" algn="tl">
                    <a:srgbClr val="000000">
                      <a:alpha val="43137"/>
                    </a:srgbClr>
                  </a:outerShdw>
                </a:effectLst>
              </a:rPr>
              <a:t>човек</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је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смештен</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у</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одређени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контекст</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има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страсти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склоности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Његова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воља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да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истражује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произлази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из</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те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страствене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присутности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у</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свету</a:t>
            </a:r>
            <a:r>
              <a:rPr lang="hr-HR" sz="2800"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ВРЕДНОСТНА НЕУТРАЛНОСТ</a:t>
            </a:r>
            <a:endParaRPr lang="en-US" dirty="0"/>
          </a:p>
        </p:txBody>
      </p:sp>
      <p:sp>
        <p:nvSpPr>
          <p:cNvPr id="3" name="Content Placeholder 2"/>
          <p:cNvSpPr>
            <a:spLocks noGrp="1"/>
          </p:cNvSpPr>
          <p:nvPr>
            <p:ph sz="quarter" idx="1"/>
          </p:nvPr>
        </p:nvSpPr>
        <p:spPr/>
        <p:txBody>
          <a:bodyPr/>
          <a:lstStyle/>
          <a:p>
            <a:r>
              <a:rPr lang="x-none" sz="2800" dirty="0" smtClean="0">
                <a:effectLst>
                  <a:outerShdw blurRad="38100" dist="38100" dir="2700000" algn="tl">
                    <a:srgbClr val="000000">
                      <a:alpha val="43137"/>
                    </a:srgbClr>
                  </a:outerShdw>
                </a:effectLst>
              </a:rPr>
              <a:t>Проучава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оно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што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мисли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да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је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релевантно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Личне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га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склоности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наводе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да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неке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узрочне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везе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анализира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више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неке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феномене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види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боље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Али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стаје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томе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Објективност</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његова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рада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следи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из</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његовог</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настојања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да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буде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свестан</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властитих</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склоности</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да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избегава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вриедносне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судове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феноменима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које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проучава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Та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способност</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самодисциплине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је</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оно</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што</a:t>
            </a:r>
            <a:r>
              <a:rPr lang="hr-HR" sz="2800" dirty="0" smtClean="0">
                <a:effectLst>
                  <a:outerShdw blurRad="38100" dist="38100" dir="2700000" algn="tl">
                    <a:srgbClr val="000000">
                      <a:alpha val="43137"/>
                    </a:srgbClr>
                  </a:outerShdw>
                </a:effectLst>
              </a:rPr>
              <a:t> W</a:t>
            </a:r>
            <a:r>
              <a:rPr lang="x-none" sz="2800" dirty="0" smtClean="0">
                <a:effectLst>
                  <a:outerShdw blurRad="38100" dist="38100" dir="2700000" algn="tl">
                    <a:srgbClr val="000000">
                      <a:alpha val="43137"/>
                    </a:srgbClr>
                  </a:outerShdw>
                </a:effectLst>
              </a:rPr>
              <a:t>ебер</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назива</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вредносном</a:t>
            </a:r>
            <a:r>
              <a:rPr lang="hr-HR" sz="2800" dirty="0" smtClean="0">
                <a:effectLst>
                  <a:outerShdw blurRad="38100" dist="38100" dir="2700000" algn="tl">
                    <a:srgbClr val="000000">
                      <a:alpha val="43137"/>
                    </a:srgbClr>
                  </a:outerShdw>
                </a:effectLst>
              </a:rPr>
              <a:t> </a:t>
            </a:r>
            <a:r>
              <a:rPr lang="x-none" sz="2800" dirty="0" smtClean="0">
                <a:effectLst>
                  <a:outerShdw blurRad="38100" dist="38100" dir="2700000" algn="tl">
                    <a:srgbClr val="000000">
                      <a:alpha val="43137"/>
                    </a:srgbClr>
                  </a:outerShdw>
                </a:effectLst>
              </a:rPr>
              <a:t>неутралношћу</a:t>
            </a:r>
            <a:r>
              <a:rPr lang="hr-HR" sz="2800"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3200" b="1" dirty="0" smtClean="0">
                <a:effectLst>
                  <a:outerShdw blurRad="38100" dist="38100" dir="2700000" algn="tl">
                    <a:srgbClr val="000000">
                      <a:alpha val="43137"/>
                    </a:srgbClr>
                  </a:outerShdw>
                </a:effectLst>
                <a:latin typeface="Times New Roman" pitchFamily="18" charset="0"/>
                <a:cs typeface="Times New Roman" pitchFamily="18" charset="0"/>
              </a:rPr>
              <a:t>МЕТОДОЛОГИЈА И ЛОГИКА</a:t>
            </a:r>
            <a:br>
              <a:rPr lang="x-none" sz="3200" b="1" dirty="0" smtClean="0">
                <a:effectLst>
                  <a:outerShdw blurRad="38100" dist="38100" dir="2700000" algn="tl">
                    <a:srgbClr val="000000">
                      <a:alpha val="43137"/>
                    </a:srgbClr>
                  </a:outerShdw>
                </a:effectLst>
                <a:latin typeface="Times New Roman" pitchFamily="18" charset="0"/>
                <a:cs typeface="Times New Roman" pitchFamily="18" charset="0"/>
              </a:rPr>
            </a:br>
            <a:r>
              <a:rPr lang="x-none" sz="3200" b="1" dirty="0" smtClean="0">
                <a:effectLst>
                  <a:outerShdw blurRad="38100" dist="38100" dir="2700000" algn="tl">
                    <a:srgbClr val="000000">
                      <a:alpha val="43137"/>
                    </a:srgbClr>
                  </a:outerShdw>
                </a:effectLst>
                <a:latin typeface="Times New Roman" pitchFamily="18" charset="0"/>
                <a:cs typeface="Times New Roman" pitchFamily="18" charset="0"/>
              </a:rPr>
              <a:t>ВЕБЕРОВИ “ИДЕАЛНИ ТИПОВИ”</a:t>
            </a: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8015318" cy="5195910"/>
          </a:xfrm>
        </p:spPr>
        <p:txBody>
          <a:bodyPr>
            <a:normAutofit fontScale="92500" lnSpcReduction="10000"/>
          </a:bodyPr>
          <a:lstStyle/>
          <a:p>
            <a:r>
              <a:rPr lang="x-none" dirty="0" smtClean="0"/>
              <a:t>“</a:t>
            </a:r>
            <a:r>
              <a:rPr lang="x-none" dirty="0" smtClean="0">
                <a:effectLst>
                  <a:outerShdw blurRad="38100" dist="38100" dir="2700000" algn="tl">
                    <a:srgbClr val="000000">
                      <a:alpha val="43137"/>
                    </a:srgbClr>
                  </a:outerShdw>
                </a:effectLst>
              </a:rPr>
              <a:t>Идеални тип” је концептуални или аналитички модел за разумевање света око нас. </a:t>
            </a:r>
          </a:p>
          <a:p>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Идеални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тип</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мисаона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конструкција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средство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сазнања стварности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Подразумева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мисаоно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уопштавање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заједничких</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битних</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обељежја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занемаривање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неважних</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разлика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сврху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тумачења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посматраних</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појава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Идеални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тип</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није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опис</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стварности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слика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коју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он</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даје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може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наћи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нигде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стварности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сврха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истраживања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сваком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појединачном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случају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утврди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колико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стварност близу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или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далеко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од</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тих</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идеалних</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слика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x-none" sz="2800"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Пример идеалних типова су Типови рационалног деловања, што ћемо видети касније.</a:t>
            </a:r>
            <a:endParaRPr lang="hr-HR" sz="2800"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rPr>
              <a:t>ТИПОВИ ДРУШТВЕНОГ ДЕЛОВАЊА</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914400" y="1447800"/>
            <a:ext cx="7872442" cy="5267348"/>
          </a:xfrm>
        </p:spPr>
        <p:txBody>
          <a:bodyPr>
            <a:normAutofit fontScale="92500" lnSpcReduction="10000"/>
          </a:bodyPr>
          <a:lstStyle/>
          <a:p>
            <a:pPr marL="623888" indent="-623888">
              <a:lnSpc>
                <a:spcPct val="90000"/>
              </a:lnSpc>
              <a:buNone/>
            </a:pP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Друштвено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се разврстати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четири различита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идеална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типа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сваки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тип</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одговара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одређеном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значењу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што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га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актер</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придаје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своме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деловању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a:t>
            </a:r>
          </a:p>
          <a:p>
            <a:pPr marL="623888" indent="-623888">
              <a:lnSpc>
                <a:spcPct val="90000"/>
              </a:lnSpc>
              <a:buNone/>
            </a:pP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1.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Циљно-рационално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актер</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делује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обзиром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одређени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циљ</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прорачунава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своје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напоре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како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би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га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постигао</a:t>
            </a:r>
            <a:endParaRPr lang="hr-HR" sz="2800" dirty="0" smtClean="0">
              <a:effectLst>
                <a:outerShdw blurRad="38100" dist="38100" dir="2700000" algn="tl">
                  <a:srgbClr val="000000">
                    <a:alpha val="43137"/>
                  </a:srgbClr>
                </a:outerShdw>
              </a:effectLst>
              <a:latin typeface="Times New Roman" pitchFamily="18" charset="0"/>
              <a:cs typeface="Times New Roman" pitchFamily="18" charset="0"/>
            </a:endParaRPr>
          </a:p>
          <a:p>
            <a:pPr marL="623888" indent="-623888">
              <a:lnSpc>
                <a:spcPct val="90000"/>
              </a:lnSpc>
              <a:buNone/>
            </a:pP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2.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Вредноснорационално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вођено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уверењем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вредност</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неког</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понашања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самог</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деловања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без</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обзира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његове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последице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p>
          <a:p>
            <a:pPr marL="623888" indent="-623888">
              <a:lnSpc>
                <a:spcPct val="90000"/>
              </a:lnSpc>
              <a:buNone/>
            </a:pP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3.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Афективно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вођено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душевним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стањем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актера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тренутачним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емоцијама</a:t>
            </a:r>
            <a:endParaRPr lang="hr-HR" sz="2800" dirty="0" smtClean="0">
              <a:effectLst>
                <a:outerShdw blurRad="38100" dist="38100" dir="2700000" algn="tl">
                  <a:srgbClr val="000000">
                    <a:alpha val="43137"/>
                  </a:srgbClr>
                </a:outerShdw>
              </a:effectLst>
              <a:latin typeface="Times New Roman" pitchFamily="18" charset="0"/>
              <a:cs typeface="Times New Roman" pitchFamily="18" charset="0"/>
            </a:endParaRPr>
          </a:p>
          <a:p>
            <a:pPr marL="623888" indent="-623888">
              <a:lnSpc>
                <a:spcPct val="90000"/>
              </a:lnSpc>
              <a:buNone/>
            </a:pP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4.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Традиционално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вођено</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неким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стеченим обичајем или навикнутим понашањем</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РАЦИОНАЛНОСТ И РАЦИОНАЛНО ДЕЛОВАЊЕ</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rPr>
              <a:t>Рационализација је организација друштвеног и економског деловања према принципима ефикасности а на основу техничког  знања.</a:t>
            </a:r>
          </a:p>
          <a:p>
            <a:r>
              <a:rPr lang="x-none" dirty="0" smtClean="0">
                <a:effectLst>
                  <a:outerShdw blurRad="38100" dist="38100" dir="2700000" algn="tl">
                    <a:srgbClr val="000000">
                      <a:alpha val="43137"/>
                    </a:srgbClr>
                  </a:outerShdw>
                </a:effectLst>
              </a:rPr>
              <a:t>То је процес напуштања традиционалних веровања која су заснована на празноверју, религији, обичајима, колективним навикама. Уместо тога појединац све више узима рационалне, инструменталне прорачуне који узимају у обзир ефикасност и последице. Индустријско друштво нема места за осећања.</a:t>
            </a:r>
            <a:endParaRPr lang="en-US" dirty="0">
              <a:effectLst>
                <a:outerShdw blurRad="38100" dist="38100" dir="2700000" algn="tl">
                  <a:srgbClr val="000000">
                    <a:alpha val="43137"/>
                  </a:srgbClr>
                </a:outerShdw>
              </a:effectLs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РАЗЧАРАВАЊЕ</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Вебер користи изразе отрежњење или отрежњење од илузија, митова, предрасуда, заблуда или разчаравање како би објаснио како савремено научно мишљење све више потискује сентименталне односе и друге области као што су религија, идеологија, метафизика, спиритуализам...</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Да ли нашем друштву треба отрежњење и разчаравање? </a:t>
            </a:r>
            <a:r>
              <a:rPr lang="x-none" smtClean="0">
                <a:effectLst>
                  <a:outerShdw blurRad="38100" dist="38100" dir="2700000" algn="tl">
                    <a:srgbClr val="000000">
                      <a:alpha val="43137"/>
                    </a:srgbClr>
                  </a:outerShdw>
                </a:effectLst>
                <a:latin typeface="Times New Roman" pitchFamily="18" charset="0"/>
                <a:cs typeface="Times New Roman" pitchFamily="18" charset="0"/>
              </a:rPr>
              <a:t>ДААА...</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ВЛАСТ И МОЋ</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7801004" cy="5053034"/>
          </a:xfrm>
        </p:spPr>
        <p:txBody>
          <a:bodyPr>
            <a:normAutofit/>
          </a:bodyPr>
          <a:lstStyle/>
          <a:p>
            <a:pPr>
              <a:lnSpc>
                <a:spcPct val="80000"/>
              </a:lnSpc>
            </a:pPr>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Моћ</a:t>
            </a:r>
            <a:r>
              <a:rPr lang="hr-HR" sz="2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степен вероватноће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унутар</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одређеног</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друштвеног</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односа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наметне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властита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воља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упркос</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отпору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без</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обзира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чему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почива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та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вероватноћа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Моћ је наметаље воље.</a:t>
            </a:r>
          </a:p>
          <a:p>
            <a:pPr>
              <a:lnSpc>
                <a:spcPct val="80000"/>
              </a:lnSpc>
            </a:pPr>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Власт</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вероватноћа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ће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одређене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особе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послушати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заповест</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одређеног</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садржаја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Разлика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томе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што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код</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моћи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однос</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надређености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подчињености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успоставља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фактичним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путем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код</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власти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тај</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однос</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утврђен</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нормативним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поретком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друштва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p>
          <a:p>
            <a:pPr>
              <a:lnSpc>
                <a:spcPct val="80000"/>
              </a:lnSpc>
            </a:pP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Моћ</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универзалан</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феномен</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мењају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само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њени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облици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средства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социолошки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аморфна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Све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замисливе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људске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особине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све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замисливе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констелације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могу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бити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основа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за спровођење своје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воље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некој</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датој</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ситуацији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Та воља се </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може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наметнути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разним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средствима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начинима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силом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новцем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уверавањем</a:t>
            </a:r>
            <a:r>
              <a:rPr lang="hr-HR" sz="2400" dirty="0" smtClean="0">
                <a:latin typeface="Times New Roman" pitchFamily="18" charset="0"/>
                <a:cs typeface="Times New Roman" pitchFamily="18" charset="0"/>
              </a:rPr>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В Л А С Т</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7801004" cy="5124472"/>
          </a:xfrm>
        </p:spPr>
        <p:txBody>
          <a:bodyPr>
            <a:normAutofit/>
          </a:bodyPr>
          <a:lstStyle/>
          <a:p>
            <a:pPr>
              <a:lnSpc>
                <a:spcPct val="80000"/>
              </a:lnSpc>
            </a:pP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Власт</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институционализована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моћ</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постоји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оквиру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одређене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организације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заснива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њеном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нормативном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поретку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подразумева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обострану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расподелу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права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дужности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границама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овлашћења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они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вишим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положајима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наредбама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или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забранама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надзиру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понашање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оних</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нижим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креће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одређеним</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границама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намеће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одржава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штити</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друштвена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организација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тј</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ослања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hr-H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присилу</a:t>
            </a:r>
            <a:endParaRPr lang="hr-HR" sz="2800"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latin typeface="Times New Roman" pitchFamily="18" charset="0"/>
                <a:cs typeface="Times New Roman" pitchFamily="18" charset="0"/>
              </a:rPr>
              <a:t>В Л А С Т</a:t>
            </a:r>
            <a:endParaRPr lang="en-US" dirty="0"/>
          </a:p>
        </p:txBody>
      </p:sp>
      <p:sp>
        <p:nvSpPr>
          <p:cNvPr id="3" name="Content Placeholder 2"/>
          <p:cNvSpPr>
            <a:spLocks noGrp="1"/>
          </p:cNvSpPr>
          <p:nvPr>
            <p:ph sz="quarter" idx="1"/>
          </p:nvPr>
        </p:nvSpPr>
        <p:spPr/>
        <p:txBody>
          <a:bodyPr/>
          <a:lstStyle/>
          <a:p>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Власт</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однос</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где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право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наређивања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санкционирано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нормативним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поретком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учесници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односу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верују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његову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легитимност</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Они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који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обнашају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власт сматрају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имају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легитимно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право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наређивања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они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који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покоравају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сматрају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та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власт</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део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нормативног</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поретка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коме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дугују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послушност</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x-none" sz="2400"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Власт је институционализована моћ, она је инструменталне природе и стога средство за остваривање неких циљева.</a:t>
            </a:r>
            <a:endParaRPr lang="hr-HR" sz="2400"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ТРИ ИДЕАЛНА ТИПА ВЛАСТИ</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914400" y="1447800"/>
            <a:ext cx="7801004" cy="4981596"/>
          </a:xfrm>
        </p:spPr>
        <p:txBody>
          <a:bodyPr>
            <a:normAutofit fontScale="85000" lnSpcReduction="10000"/>
          </a:bodyPr>
          <a:lstStyle/>
          <a:p>
            <a:pPr marL="623888" indent="-623888">
              <a:lnSpc>
                <a:spcPct val="80000"/>
              </a:lnSpc>
              <a:buNone/>
            </a:pPr>
            <a:r>
              <a:rPr lang="x-none" sz="2800" i="1" dirty="0" smtClean="0">
                <a:solidFill>
                  <a:srgbClr val="C00000"/>
                </a:solidFill>
                <a:latin typeface="Times New Roman" pitchFamily="18" charset="0"/>
                <a:cs typeface="Times New Roman" pitchFamily="18" charset="0"/>
              </a:rPr>
              <a:t>Традиционална</a:t>
            </a:r>
            <a:r>
              <a:rPr lang="hr-HR" sz="2800" i="1" dirty="0" smtClean="0">
                <a:solidFill>
                  <a:srgbClr val="C00000"/>
                </a:solidFill>
                <a:latin typeface="Times New Roman" pitchFamily="18" charset="0"/>
                <a:cs typeface="Times New Roman" pitchFamily="18" charset="0"/>
              </a:rPr>
              <a:t> </a:t>
            </a:r>
            <a:r>
              <a:rPr lang="x-none" sz="2800" i="1" dirty="0" smtClean="0">
                <a:solidFill>
                  <a:srgbClr val="C00000"/>
                </a:solidFill>
                <a:latin typeface="Times New Roman" pitchFamily="18" charset="0"/>
                <a:cs typeface="Times New Roman" pitchFamily="18" charset="0"/>
              </a:rPr>
              <a:t>власт</a:t>
            </a:r>
            <a:r>
              <a:rPr lang="hr-HR" sz="2800" i="1" dirty="0" smtClean="0">
                <a:solidFill>
                  <a:srgbClr val="C00000"/>
                </a:solidFill>
                <a:latin typeface="Times New Roman" pitchFamily="18" charset="0"/>
                <a:cs typeface="Times New Roman" pitchFamily="18" charset="0"/>
              </a:rPr>
              <a:t> </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почива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веровању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власт</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произлази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из</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посвећености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вечите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важности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традиције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увек</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тако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било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Предмет</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послушности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лични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ауторитет</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појединца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који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га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ужива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због</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свог</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традиционалног</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статуса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главни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модел</a:t>
            </a:r>
            <a:r>
              <a:rPr lang="hr-HR" sz="2800" dirty="0" smtClean="0">
                <a:latin typeface="Times New Roman" pitchFamily="18" charset="0"/>
                <a:cs typeface="Times New Roman" pitchFamily="18" charset="0"/>
              </a:rPr>
              <a:t> – </a:t>
            </a:r>
            <a:r>
              <a:rPr lang="x-none" sz="2800" dirty="0" smtClean="0">
                <a:latin typeface="Times New Roman" pitchFamily="18" charset="0"/>
                <a:cs typeface="Times New Roman" pitchFamily="18" charset="0"/>
              </a:rPr>
              <a:t>средњи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виек</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геронтократија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патријархална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врши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појединац</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одређен</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правом</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наслеђа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патримонијална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обрасцу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очинске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власти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породици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сталешка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султанистичка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власт</a:t>
            </a:r>
            <a:r>
              <a:rPr lang="hr-HR" sz="2800" dirty="0" smtClean="0">
                <a:latin typeface="Times New Roman" pitchFamily="18" charset="0"/>
                <a:cs typeface="Times New Roman" pitchFamily="18" charset="0"/>
              </a:rPr>
              <a:t>.</a:t>
            </a:r>
          </a:p>
          <a:p>
            <a:pPr marL="623888" indent="-623888">
              <a:lnSpc>
                <a:spcPct val="80000"/>
              </a:lnSpc>
              <a:buNone/>
            </a:pPr>
            <a:r>
              <a:rPr lang="hr-HR" sz="2800" dirty="0" smtClean="0">
                <a:latin typeface="Times New Roman" pitchFamily="18" charset="0"/>
                <a:cs typeface="Times New Roman" pitchFamily="18" charset="0"/>
              </a:rPr>
              <a:t>2. </a:t>
            </a:r>
            <a:r>
              <a:rPr lang="x-none" sz="2800" i="1" dirty="0" smtClean="0">
                <a:solidFill>
                  <a:srgbClr val="C00000"/>
                </a:solidFill>
                <a:latin typeface="Times New Roman" pitchFamily="18" charset="0"/>
                <a:cs typeface="Times New Roman" pitchFamily="18" charset="0"/>
              </a:rPr>
              <a:t>Харизматска</a:t>
            </a:r>
            <a:r>
              <a:rPr lang="hr-HR" sz="2800" i="1" dirty="0" smtClean="0">
                <a:solidFill>
                  <a:srgbClr val="C00000"/>
                </a:solidFill>
                <a:latin typeface="Times New Roman" pitchFamily="18" charset="0"/>
                <a:cs typeface="Times New Roman" pitchFamily="18" charset="0"/>
              </a:rPr>
              <a:t> </a:t>
            </a:r>
            <a:r>
              <a:rPr lang="x-none" sz="2800" i="1" dirty="0" smtClean="0">
                <a:solidFill>
                  <a:srgbClr val="C00000"/>
                </a:solidFill>
                <a:latin typeface="Times New Roman" pitchFamily="18" charset="0"/>
                <a:cs typeface="Times New Roman" pitchFamily="18" charset="0"/>
              </a:rPr>
              <a:t>власт</a:t>
            </a:r>
            <a:r>
              <a:rPr lang="hr-HR" sz="2800" i="1" dirty="0" smtClean="0">
                <a:solidFill>
                  <a:srgbClr val="C00000"/>
                </a:solidFill>
                <a:latin typeface="Times New Roman" pitchFamily="18" charset="0"/>
                <a:cs typeface="Times New Roman" pitchFamily="18" charset="0"/>
              </a:rPr>
              <a:t> </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почива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привржености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посвећеном</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карактеру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или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изузетне </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вредности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неке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особе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или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поретка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што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га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он</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ствара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нестабилан</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тип</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власти</a:t>
            </a:r>
            <a:endParaRPr lang="hr-HR" sz="2800" dirty="0" smtClean="0">
              <a:latin typeface="Times New Roman" pitchFamily="18" charset="0"/>
              <a:cs typeface="Times New Roman" pitchFamily="18" charset="0"/>
            </a:endParaRPr>
          </a:p>
          <a:p>
            <a:pPr marL="623888" indent="-623888">
              <a:lnSpc>
                <a:spcPct val="80000"/>
              </a:lnSpc>
              <a:buNone/>
            </a:pPr>
            <a:r>
              <a:rPr lang="hr-HR" sz="2800" dirty="0" smtClean="0">
                <a:latin typeface="Times New Roman" pitchFamily="18" charset="0"/>
                <a:cs typeface="Times New Roman" pitchFamily="18" charset="0"/>
              </a:rPr>
              <a:t>3. </a:t>
            </a:r>
            <a:r>
              <a:rPr lang="x-none" sz="2800" i="1" dirty="0" smtClean="0">
                <a:solidFill>
                  <a:srgbClr val="C00000"/>
                </a:solidFill>
                <a:latin typeface="Times New Roman" pitchFamily="18" charset="0"/>
                <a:cs typeface="Times New Roman" pitchFamily="18" charset="0"/>
              </a:rPr>
              <a:t>Рационално</a:t>
            </a:r>
            <a:r>
              <a:rPr lang="hr-HR" sz="2800" i="1" dirty="0" smtClean="0">
                <a:solidFill>
                  <a:srgbClr val="C00000"/>
                </a:solidFill>
                <a:latin typeface="Times New Roman" pitchFamily="18" charset="0"/>
                <a:cs typeface="Times New Roman" pitchFamily="18" charset="0"/>
              </a:rPr>
              <a:t>-</a:t>
            </a:r>
            <a:r>
              <a:rPr lang="x-none" sz="2800" i="1" dirty="0" smtClean="0">
                <a:solidFill>
                  <a:srgbClr val="C00000"/>
                </a:solidFill>
                <a:latin typeface="Times New Roman" pitchFamily="18" charset="0"/>
                <a:cs typeface="Times New Roman" pitchFamily="18" charset="0"/>
              </a:rPr>
              <a:t>легална</a:t>
            </a:r>
            <a:r>
              <a:rPr lang="hr-HR" sz="2800" i="1" dirty="0" smtClean="0">
                <a:solidFill>
                  <a:srgbClr val="C00000"/>
                </a:solidFill>
                <a:latin typeface="Times New Roman" pitchFamily="18" charset="0"/>
                <a:cs typeface="Times New Roman" pitchFamily="18" charset="0"/>
              </a:rPr>
              <a:t> </a:t>
            </a:r>
            <a:r>
              <a:rPr lang="x-none" sz="2800" i="1" dirty="0" smtClean="0">
                <a:solidFill>
                  <a:srgbClr val="C00000"/>
                </a:solidFill>
                <a:latin typeface="Times New Roman" pitchFamily="18" charset="0"/>
                <a:cs typeface="Times New Roman" pitchFamily="18" charset="0"/>
              </a:rPr>
              <a:t>власт</a:t>
            </a:r>
            <a:r>
              <a:rPr lang="hr-HR" sz="2800" i="1" dirty="0" smtClean="0">
                <a:solidFill>
                  <a:srgbClr val="C00000"/>
                </a:solidFill>
                <a:latin typeface="Times New Roman" pitchFamily="18" charset="0"/>
                <a:cs typeface="Times New Roman" pitchFamily="18" charset="0"/>
              </a:rPr>
              <a:t> </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почива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веровању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законитост</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рационално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успостављених</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заповести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право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оних</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који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тој</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основи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спроводе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власт</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власт</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апстрактних</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општих</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правила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особа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бирократија и правна држава.</a:t>
            </a:r>
            <a:endParaRPr lang="hr-HR" sz="2800" dirty="0" smtClean="0">
              <a:latin typeface="Times New Roman" pitchFamily="18" charset="0"/>
              <a:cs typeface="Times New Roman" pitchFamily="18" charset="0"/>
            </a:endParaRPr>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БИРОКРАТИЈА</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pPr>
              <a:lnSpc>
                <a:spcPct val="90000"/>
              </a:lnSpc>
            </a:pP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Бирократија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најрационалнији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облик</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организације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начин</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управљања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друштвеним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пословима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a:t>
            </a:r>
          </a:p>
          <a:p>
            <a:pPr>
              <a:lnSpc>
                <a:spcPct val="90000"/>
              </a:lnSpc>
            </a:pPr>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Идеални</a:t>
            </a:r>
            <a:r>
              <a:rPr lang="hr-HR" sz="2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тип</a:t>
            </a:r>
            <a:r>
              <a:rPr lang="hr-HR" sz="2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бирократије</a:t>
            </a:r>
            <a:r>
              <a:rPr lang="hr-HR" sz="2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облик</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неличне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надличне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власти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закона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резултат</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високог</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степена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поделе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рада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општа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правила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утврђују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одговорност</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односе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се на све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Сваки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члан</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заузима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одређени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положај</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има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тачно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утврђене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задатке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Сфера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службене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дужности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одвојена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од</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сфере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приватних</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послова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Хијерархијски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систем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виших</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нижих</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нивоа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власти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којем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члан</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вишег</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положаја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надзире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рад</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оних</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непосредно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нижим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положајима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Служба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позив</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који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обавља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доживотно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редовно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утврђена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плата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напредовање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према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стручности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искуству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a:t>
            </a: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ПОЛИТИЧАРИ И ВОЂЕ</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pPr>
              <a:lnSpc>
                <a:spcPct val="90000"/>
              </a:lnSpc>
            </a:pPr>
            <a:r>
              <a:rPr lang="x-none" dirty="0" smtClean="0">
                <a:effectLst>
                  <a:outerShdw blurRad="38100" dist="38100" dir="2700000" algn="tl">
                    <a:srgbClr val="000000">
                      <a:alpha val="43137"/>
                    </a:srgbClr>
                  </a:outerShdw>
                </a:effectLst>
                <a:latin typeface="Times New Roman" pitchFamily="18" charset="0"/>
                <a:cs typeface="Times New Roman" pitchFamily="18" charset="0"/>
              </a:rPr>
              <a:t>Живе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политику</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политике.</a:t>
            </a:r>
            <a:endParaRPr lang="hr-HR" dirty="0" smtClean="0">
              <a:effectLst>
                <a:outerShdw blurRad="38100" dist="38100" dir="2700000" algn="tl">
                  <a:srgbClr val="000000">
                    <a:alpha val="43137"/>
                  </a:srgbClr>
                </a:outerShdw>
              </a:effectLst>
              <a:latin typeface="Times New Roman" pitchFamily="18" charset="0"/>
              <a:cs typeface="Times New Roman" pitchFamily="18" charset="0"/>
            </a:endParaRPr>
          </a:p>
          <a:p>
            <a:pPr>
              <a:lnSpc>
                <a:spcPct val="90000"/>
              </a:lnSpc>
            </a:pP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Три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обележја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доброг</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политичара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вође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a:t>
            </a:r>
          </a:p>
          <a:p>
            <a:pPr>
              <a:lnSpc>
                <a:spcPct val="90000"/>
              </a:lnSpc>
              <a:buNone/>
            </a:pPr>
            <a:r>
              <a:rPr lang="hr-HR" dirty="0" smtClean="0">
                <a:effectLst>
                  <a:outerShdw blurRad="38100" dist="38100" dir="2700000" algn="tl">
                    <a:srgbClr val="000000">
                      <a:alpha val="43137"/>
                    </a:srgbClr>
                  </a:outerShdw>
                </a:effectLst>
                <a:latin typeface="Times New Roman" pitchFamily="18" charset="0"/>
                <a:cs typeface="Times New Roman" pitchFamily="18" charset="0"/>
              </a:rPr>
              <a:t>1.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Страст</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воља, мотивација, емоционална интелигенција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hr-HR" dirty="0" smtClean="0">
              <a:effectLst>
                <a:outerShdw blurRad="38100" dist="38100" dir="2700000" algn="tl">
                  <a:srgbClr val="000000">
                    <a:alpha val="43137"/>
                  </a:srgbClr>
                </a:outerShdw>
              </a:effectLst>
              <a:latin typeface="Times New Roman" pitchFamily="18" charset="0"/>
              <a:cs typeface="Times New Roman" pitchFamily="18" charset="0"/>
            </a:endParaRPr>
          </a:p>
          <a:p>
            <a:pPr>
              <a:lnSpc>
                <a:spcPct val="90000"/>
              </a:lnSpc>
              <a:buNone/>
            </a:pPr>
            <a:r>
              <a:rPr lang="hr-HR" dirty="0" smtClean="0">
                <a:effectLst>
                  <a:outerShdw blurRad="38100" dist="38100" dir="2700000" algn="tl">
                    <a:srgbClr val="000000">
                      <a:alpha val="43137"/>
                    </a:srgbClr>
                  </a:outerShdw>
                </a:effectLst>
                <a:latin typeface="Times New Roman" pitchFamily="18" charset="0"/>
                <a:cs typeface="Times New Roman" pitchFamily="18" charset="0"/>
              </a:rPr>
              <a:t>2.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Осећај</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одговорности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етика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уверења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придржавање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начела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осећаја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дужности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без</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обзира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последице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етика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одговорности</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најприкладнија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средства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постизање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циља</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a:t>
            </a:r>
          </a:p>
          <a:p>
            <a:pPr>
              <a:lnSpc>
                <a:spcPct val="90000"/>
              </a:lnSpc>
              <a:buNone/>
            </a:pPr>
            <a:r>
              <a:rPr lang="hr-HR" dirty="0" smtClean="0">
                <a:effectLst>
                  <a:outerShdw blurRad="38100" dist="38100" dir="2700000" algn="tl">
                    <a:srgbClr val="000000">
                      <a:alpha val="43137"/>
                    </a:srgbClr>
                  </a:outerShdw>
                </a:effectLst>
                <a:latin typeface="Times New Roman" pitchFamily="18" charset="0"/>
                <a:cs typeface="Times New Roman" pitchFamily="18" charset="0"/>
              </a:rPr>
              <a:t>3.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способност</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добре</a:t>
            </a:r>
            <a:r>
              <a:rPr lang="hr-HR"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процене (практична државничка мудрост)</a:t>
            </a:r>
            <a:endParaRPr lang="hr-HR"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3200" b="1" dirty="0" smtClean="0">
                <a:effectLst>
                  <a:outerShdw blurRad="38100" dist="38100" dir="2700000" algn="tl">
                    <a:srgbClr val="000000">
                      <a:alpha val="43137"/>
                    </a:srgbClr>
                  </a:outerShdw>
                </a:effectLst>
              </a:rPr>
              <a:t>РАЦИОНАЛНОСТ КАПИТАЛИЗМА</a:t>
            </a:r>
            <a:endParaRPr lang="en-US" sz="3200"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914400" y="1447800"/>
            <a:ext cx="7801004" cy="4981596"/>
          </a:xfrm>
        </p:spPr>
        <p:txBody>
          <a:bodyPr>
            <a:normAutofit fontScale="92500" lnSpcReduction="20000"/>
          </a:bodyPr>
          <a:lstStyle/>
          <a:p>
            <a:r>
              <a:rPr lang="x-none" dirty="0" smtClean="0"/>
              <a:t>Развитак  савремене науке, технологије и бирократије Вебер описује као рационализацију.</a:t>
            </a:r>
          </a:p>
          <a:p>
            <a:endParaRPr lang="x-none" dirty="0" smtClean="0"/>
          </a:p>
          <a:p>
            <a:pPr>
              <a:lnSpc>
                <a:spcPct val="80000"/>
              </a:lnSpc>
            </a:pPr>
            <a:r>
              <a:rPr lang="x-none" sz="2800" dirty="0" smtClean="0">
                <a:latin typeface="Times New Roman" pitchFamily="18" charset="0"/>
                <a:cs typeface="Times New Roman" pitchFamily="18" charset="0"/>
              </a:rPr>
              <a:t>Настанак</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модерног</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доба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прорачунавања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рационалног</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интереса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резултат</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је</a:t>
            </a:r>
            <a:r>
              <a:rPr lang="hr-HR" sz="2800" dirty="0" smtClean="0">
                <a:latin typeface="Times New Roman" pitchFamily="18" charset="0"/>
                <a:cs typeface="Times New Roman" pitchFamily="18" charset="0"/>
              </a:rPr>
              <a:t> </a:t>
            </a:r>
            <a:r>
              <a:rPr lang="x-none" sz="2800" b="1" dirty="0" smtClean="0">
                <a:latin typeface="Times New Roman" pitchFamily="18" charset="0"/>
                <a:cs typeface="Times New Roman" pitchFamily="18" charset="0"/>
              </a:rPr>
              <a:t>процеса</a:t>
            </a:r>
            <a:r>
              <a:rPr lang="hr-HR" sz="2800" b="1" dirty="0" smtClean="0">
                <a:latin typeface="Times New Roman" pitchFamily="18" charset="0"/>
                <a:cs typeface="Times New Roman" pitchFamily="18" charset="0"/>
              </a:rPr>
              <a:t> </a:t>
            </a:r>
            <a:r>
              <a:rPr lang="x-none" sz="2800" b="1" dirty="0" smtClean="0">
                <a:latin typeface="Times New Roman" pitchFamily="18" charset="0"/>
                <a:cs typeface="Times New Roman" pitchFamily="18" charset="0"/>
              </a:rPr>
              <a:t>рационализације</a:t>
            </a:r>
            <a:r>
              <a:rPr lang="hr-HR" sz="2800" b="1"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понајпре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сфери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економије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Капиталистичка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економија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највиши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облик</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рационалне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организације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највиши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степен</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примене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циљне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рационалности</a:t>
            </a:r>
            <a:r>
              <a:rPr lang="hr-HR" sz="2800" dirty="0" smtClean="0">
                <a:latin typeface="Times New Roman" pitchFamily="18" charset="0"/>
                <a:cs typeface="Times New Roman" pitchFamily="18" charset="0"/>
              </a:rPr>
              <a:t>. </a:t>
            </a:r>
            <a:endParaRPr lang="x-none" sz="2800" dirty="0" smtClean="0">
              <a:latin typeface="Times New Roman" pitchFamily="18" charset="0"/>
              <a:cs typeface="Times New Roman" pitchFamily="18" charset="0"/>
            </a:endParaRPr>
          </a:p>
          <a:p>
            <a:pPr>
              <a:lnSpc>
                <a:spcPct val="80000"/>
              </a:lnSpc>
            </a:pPr>
            <a:endParaRPr lang="hr-HR" sz="2800" dirty="0" smtClean="0">
              <a:latin typeface="Times New Roman" pitchFamily="18" charset="0"/>
              <a:cs typeface="Times New Roman" pitchFamily="18" charset="0"/>
            </a:endParaRPr>
          </a:p>
          <a:p>
            <a:pPr>
              <a:lnSpc>
                <a:spcPct val="80000"/>
              </a:lnSpc>
            </a:pPr>
            <a:r>
              <a:rPr lang="x-none" sz="2800" dirty="0" smtClean="0">
                <a:latin typeface="Times New Roman" pitchFamily="18" charset="0"/>
                <a:cs typeface="Times New Roman" pitchFamily="18" charset="0"/>
              </a:rPr>
              <a:t>Капитализам</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није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само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скуп</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механички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повезаних</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установа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односа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који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сам</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себи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одржава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динамичкој</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равнотежи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Конститутивно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начело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капиталистичке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економије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је</a:t>
            </a:r>
            <a:r>
              <a:rPr lang="hr-HR" sz="2800" dirty="0" smtClean="0">
                <a:latin typeface="Times New Roman" pitchFamily="18" charset="0"/>
                <a:cs typeface="Times New Roman" pitchFamily="18" charset="0"/>
              </a:rPr>
              <a:t> </a:t>
            </a:r>
            <a:r>
              <a:rPr lang="x-none" sz="2800" b="1" dirty="0" smtClean="0">
                <a:latin typeface="Times New Roman" pitchFamily="18" charset="0"/>
                <a:cs typeface="Times New Roman" pitchFamily="18" charset="0"/>
              </a:rPr>
              <a:t>капиталистички</a:t>
            </a:r>
            <a:r>
              <a:rPr lang="hr-HR" sz="2800" b="1" dirty="0" smtClean="0">
                <a:latin typeface="Times New Roman" pitchFamily="18" charset="0"/>
                <a:cs typeface="Times New Roman" pitchFamily="18" charset="0"/>
              </a:rPr>
              <a:t> </a:t>
            </a:r>
            <a:r>
              <a:rPr lang="x-none" sz="2800" b="1" dirty="0" smtClean="0">
                <a:latin typeface="Times New Roman" pitchFamily="18" charset="0"/>
                <a:cs typeface="Times New Roman" pitchFamily="18" charset="0"/>
              </a:rPr>
              <a:t>дух</a:t>
            </a:r>
            <a:r>
              <a:rPr lang="hr-HR" sz="2800" b="1"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као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један</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специфични</a:t>
            </a:r>
            <a:r>
              <a:rPr lang="hr-HR" sz="2800" dirty="0" smtClean="0">
                <a:latin typeface="Times New Roman" pitchFamily="18" charset="0"/>
                <a:cs typeface="Times New Roman" pitchFamily="18" charset="0"/>
              </a:rPr>
              <a:t> </a:t>
            </a:r>
            <a:r>
              <a:rPr lang="x-none" sz="2800" b="1" dirty="0" smtClean="0">
                <a:latin typeface="Times New Roman" pitchFamily="18" charset="0"/>
                <a:cs typeface="Times New Roman" pitchFamily="18" charset="0"/>
              </a:rPr>
              <a:t>поглед</a:t>
            </a:r>
            <a:r>
              <a:rPr lang="hr-HR" sz="2800" b="1" dirty="0" smtClean="0">
                <a:latin typeface="Times New Roman" pitchFamily="18" charset="0"/>
                <a:cs typeface="Times New Roman" pitchFamily="18" charset="0"/>
              </a:rPr>
              <a:t> </a:t>
            </a:r>
            <a:r>
              <a:rPr lang="x-none" sz="2800" b="1" dirty="0" smtClean="0">
                <a:latin typeface="Times New Roman" pitchFamily="18" charset="0"/>
                <a:cs typeface="Times New Roman" pitchFamily="18" charset="0"/>
              </a:rPr>
              <a:t>на</a:t>
            </a:r>
            <a:r>
              <a:rPr lang="hr-HR" sz="2800" b="1" dirty="0" smtClean="0">
                <a:latin typeface="Times New Roman" pitchFamily="18" charset="0"/>
                <a:cs typeface="Times New Roman" pitchFamily="18" charset="0"/>
              </a:rPr>
              <a:t> </a:t>
            </a:r>
            <a:r>
              <a:rPr lang="x-none" sz="2800" b="1" dirty="0" smtClean="0">
                <a:latin typeface="Times New Roman" pitchFamily="18" charset="0"/>
                <a:cs typeface="Times New Roman" pitchFamily="18" charset="0"/>
              </a:rPr>
              <a:t>свет</a:t>
            </a:r>
            <a:r>
              <a:rPr lang="hr-HR" sz="2800" b="1"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једна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посебна</a:t>
            </a:r>
            <a:r>
              <a:rPr lang="hr-HR" sz="2800" dirty="0" smtClean="0">
                <a:latin typeface="Times New Roman" pitchFamily="18" charset="0"/>
                <a:cs typeface="Times New Roman" pitchFamily="18" charset="0"/>
              </a:rPr>
              <a:t> </a:t>
            </a:r>
            <a:r>
              <a:rPr lang="x-none" sz="2800" b="1" dirty="0" smtClean="0">
                <a:latin typeface="Times New Roman" pitchFamily="18" charset="0"/>
                <a:cs typeface="Times New Roman" pitchFamily="18" charset="0"/>
              </a:rPr>
              <a:t>економска</a:t>
            </a:r>
            <a:r>
              <a:rPr lang="hr-HR" sz="2800" b="1" dirty="0" smtClean="0">
                <a:latin typeface="Times New Roman" pitchFamily="18" charset="0"/>
                <a:cs typeface="Times New Roman" pitchFamily="18" charset="0"/>
              </a:rPr>
              <a:t> </a:t>
            </a:r>
            <a:r>
              <a:rPr lang="x-none" sz="2800" b="1" dirty="0" smtClean="0">
                <a:latin typeface="Times New Roman" pitchFamily="18" charset="0"/>
                <a:cs typeface="Times New Roman" pitchFamily="18" charset="0"/>
              </a:rPr>
              <a:t>етика</a:t>
            </a:r>
            <a:r>
              <a:rPr lang="hr-HR" sz="2800" dirty="0" smtClean="0">
                <a:latin typeface="Times New Roman" pitchFamily="18" charset="0"/>
                <a:cs typeface="Times New Roman" pitchFamily="18" charset="0"/>
              </a:rPr>
              <a:t>.</a:t>
            </a:r>
            <a:endParaRPr lang="x-none" sz="2800" dirty="0" smtClean="0">
              <a:latin typeface="Times New Roman" pitchFamily="18" charset="0"/>
              <a:cs typeface="Times New Roman" pitchFamily="18" charset="0"/>
            </a:endParaRPr>
          </a:p>
          <a:p>
            <a:pPr>
              <a:lnSpc>
                <a:spcPct val="80000"/>
              </a:lnSpc>
            </a:pPr>
            <a:r>
              <a:rPr lang="x-none" sz="2800" dirty="0" smtClean="0">
                <a:latin typeface="Times New Roman" pitchFamily="18" charset="0"/>
                <a:cs typeface="Times New Roman" pitchFamily="18" charset="0"/>
              </a:rPr>
              <a:t>О Протестанској етици посебан слајд</a:t>
            </a:r>
            <a:r>
              <a:rPr lang="x-none" sz="2800"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hr-HR" sz="2800"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ДУХ КАПИТАЛИЗМА</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914400" y="1447800"/>
            <a:ext cx="7872442" cy="4910158"/>
          </a:xfrm>
        </p:spPr>
        <p:txBody>
          <a:bodyPr>
            <a:normAutofit fontScale="77500" lnSpcReduction="20000"/>
          </a:bodyPr>
          <a:lstStyle/>
          <a:p>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Капиталистички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дух</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обележава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позитивно однос</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према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економској</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делатности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Где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влада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тај</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дух</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тежња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стицањем</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добити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растом</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материјалног</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богатства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постала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дужност</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сваког</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човека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Насупрот</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традиционалном</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гледању</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који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економску</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делатност</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види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нешто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срамно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или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најбољем</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случају</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нужно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зло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капиталистички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дух</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носи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ново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уверење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стицање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материјалних</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добара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је циљ</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вредан</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сам</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себи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Тај</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дух</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поставља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границе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тежњи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богатством</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која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потиче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иновативност</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штедљивост</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дисциплину</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радиност</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професионализам</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Капиталистички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дух</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највиши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израз</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економског</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рационализма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Где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год</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појавио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подстицао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процес</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рационализације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економије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капитализму</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тај</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дух</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није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својство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ретких</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даровитих</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појединаца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постао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масован</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светоназор</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начин</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живота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значајног</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дела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друштва</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нешто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саморазумљиво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обично</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altLang="x-none" sz="2800" dirty="0" smtClean="0">
                <a:effectLst>
                  <a:outerShdw blurRad="38100" dist="38100" dir="2700000" algn="tl">
                    <a:srgbClr val="000000">
                      <a:alpha val="43137"/>
                    </a:srgbClr>
                  </a:outerShdw>
                </a:effectLst>
                <a:latin typeface="Times New Roman" pitchFamily="18" charset="0"/>
                <a:cs typeface="Times New Roman" pitchFamily="18" charset="0"/>
              </a:rPr>
              <a:t>свакидашње</a:t>
            </a:r>
            <a:r>
              <a:rPr lang="hr-HR" altLang="x-none" sz="2800"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rPr>
              <a:t>РЕЛИГИЈА И НАСТАНАК КАПИТАЛИЗМА</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914400" y="1447800"/>
            <a:ext cx="7801004" cy="4981596"/>
          </a:xfrm>
        </p:spPr>
        <p:txBody>
          <a:bodyPr>
            <a:normAutofit/>
          </a:bodyPr>
          <a:lstStyle/>
          <a:p>
            <a:pPr>
              <a:lnSpc>
                <a:spcPct val="80000"/>
              </a:lnSpc>
            </a:pPr>
            <a:r>
              <a:rPr lang="x-none" sz="2400" dirty="0" smtClean="0">
                <a:latin typeface="Times New Roman" pitchFamily="18" charset="0"/>
                <a:cs typeface="Times New Roman" pitchFamily="18" charset="0"/>
              </a:rPr>
              <a:t>Према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Веберу</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религијска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револуција</a:t>
            </a:r>
            <a:r>
              <a:rPr lang="hr-HR" sz="2400" dirty="0" smtClean="0">
                <a:latin typeface="Times New Roman" pitchFamily="18" charset="0"/>
                <a:cs typeface="Times New Roman" pitchFamily="18" charset="0"/>
              </a:rPr>
              <a:t> 16. </a:t>
            </a:r>
            <a:r>
              <a:rPr lang="x-none" sz="2400" dirty="0" smtClean="0">
                <a:latin typeface="Times New Roman" pitchFamily="18" charset="0"/>
                <a:cs typeface="Times New Roman" pitchFamily="18" charset="0"/>
              </a:rPr>
              <a:t>в</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протестантска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реформација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подстакла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је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настанак</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капитализма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као</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рационалног</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економског</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система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јер</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је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допринела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масовној</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појави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одређеног</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типа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човека</a:t>
            </a:r>
            <a:r>
              <a:rPr lang="hr-HR" sz="2400" dirty="0" smtClean="0">
                <a:latin typeface="Times New Roman" pitchFamily="18" charset="0"/>
                <a:cs typeface="Times New Roman" pitchFamily="18" charset="0"/>
              </a:rPr>
              <a:t> – </a:t>
            </a:r>
            <a:r>
              <a:rPr lang="x-none" sz="2400" dirty="0" smtClean="0">
                <a:latin typeface="Times New Roman" pitchFamily="18" charset="0"/>
                <a:cs typeface="Times New Roman" pitchFamily="18" charset="0"/>
              </a:rPr>
              <a:t>рационалног</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уредног</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марљивог</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продуктивног</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штедљивог</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који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је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раније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био</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редак</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случајан</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тај</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тип</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човека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је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створио</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нову</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капиталистичку</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економију</a:t>
            </a:r>
            <a:r>
              <a:rPr lang="hr-HR" sz="2400" dirty="0" smtClean="0">
                <a:latin typeface="Times New Roman" pitchFamily="18" charset="0"/>
                <a:cs typeface="Times New Roman" pitchFamily="18" charset="0"/>
              </a:rPr>
              <a:t>.</a:t>
            </a:r>
            <a:endParaRPr lang="x-none" sz="2400" dirty="0" smtClean="0">
              <a:latin typeface="Times New Roman" pitchFamily="18" charset="0"/>
              <a:cs typeface="Times New Roman" pitchFamily="18" charset="0"/>
            </a:endParaRPr>
          </a:p>
          <a:p>
            <a:pPr>
              <a:lnSpc>
                <a:spcPct val="80000"/>
              </a:lnSpc>
            </a:pPr>
            <a:endParaRPr lang="hr-HR" sz="2400" dirty="0" smtClean="0">
              <a:latin typeface="Times New Roman" pitchFamily="18" charset="0"/>
              <a:cs typeface="Times New Roman" pitchFamily="18" charset="0"/>
            </a:endParaRPr>
          </a:p>
          <a:p>
            <a:pPr>
              <a:lnSpc>
                <a:spcPct val="80000"/>
              </a:lnSpc>
            </a:pPr>
            <a:r>
              <a:rPr lang="x-none" sz="2400" dirty="0" smtClean="0">
                <a:latin typeface="Times New Roman" pitchFamily="18" charset="0"/>
                <a:cs typeface="Times New Roman" pitchFamily="18" charset="0"/>
              </a:rPr>
              <a:t>Култура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протестантизма или протестанска етика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учење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о</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предестинацији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аскетизам</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неуморан</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позитивни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рад</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рад</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није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казна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за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првобитни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грех</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него</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средство</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спаса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оданост</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позиву</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успех</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знак</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изабраности</a:t>
            </a:r>
            <a:r>
              <a:rPr lang="hr-HR" sz="2400" dirty="0" smtClean="0">
                <a:latin typeface="Times New Roman" pitchFamily="18" charset="0"/>
                <a:cs typeface="Times New Roman" pitchFamily="18" charset="0"/>
              </a:rPr>
              <a:t>. </a:t>
            </a:r>
            <a:endParaRPr lang="x-none" sz="2400" dirty="0" smtClean="0">
              <a:latin typeface="Times New Roman" pitchFamily="18" charset="0"/>
              <a:cs typeface="Times New Roman" pitchFamily="18" charset="0"/>
            </a:endParaRPr>
          </a:p>
          <a:p>
            <a:pPr>
              <a:lnSpc>
                <a:spcPct val="80000"/>
              </a:lnSpc>
              <a:buNone/>
            </a:pPr>
            <a:endParaRPr lang="hr-HR" sz="2400" dirty="0" smtClean="0">
              <a:effectLst>
                <a:outerShdw blurRad="38100" dist="38100" dir="2700000" algn="tl">
                  <a:srgbClr val="000000">
                    <a:alpha val="43137"/>
                  </a:srgbClr>
                </a:outerShdw>
              </a:effectLst>
              <a:latin typeface="Times New Roman" pitchFamily="18" charset="0"/>
              <a:cs typeface="Times New Roman" pitchFamily="18" charset="0"/>
            </a:endParaRPr>
          </a:p>
          <a:p>
            <a:pPr>
              <a:buNone/>
            </a:pP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x-none" b="1" dirty="0" smtClean="0">
                <a:effectLst>
                  <a:outerShdw blurRad="38100" dist="38100" dir="2700000" algn="tl">
                    <a:srgbClr val="000000">
                      <a:alpha val="43137"/>
                    </a:srgbClr>
                  </a:outerShdw>
                </a:effectLst>
              </a:rPr>
              <a:t>ПРОТЕСТАНСКА ЕТИКА И ДУХ КАПИТАЛИЗМА</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r>
              <a:rPr lang="x-none" dirty="0" smtClean="0"/>
              <a:t>Веберово истраживање протестантизма </a:t>
            </a:r>
          </a:p>
          <a:p>
            <a:r>
              <a:rPr lang="x-none" dirty="0" smtClean="0"/>
              <a:t>Вебер не тврди “ако протестантизам онда капитализам” већ сматра да капитализму погодује специфична етика протестантизма, протестантизам погодује стварању преовлађујућег привредног система капитализма. Дух капитализма је могућ тек на основу специфичног прожимања рада и духовности реформисане протестанске хришћанске обичајности.</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РАЦИОНАЛИЗАЦИЈА РЕЛИГИЈЕ</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У односу на конфучијанство и хиндуизам, рационални протестантизам значи рационализацију нагонског карактера у остваривању добити, тј. укључење нагона, емоција, енергије, снаге човека у систем рационалне етике деловања.</a:t>
            </a:r>
          </a:p>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Посебно је значајан калвинизам као вид протестантског реформисаног хришђанства: сам бог је поставио да се овосветско деловање исцрпљује у раду и посвећености раду. Рад као позив постаје обележје деловања. Искупљење и праштање могуће је једино радом, штедњом.</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effectLst>
                  <a:outerShdw blurRad="38100" dist="38100" dir="2700000" algn="tl">
                    <a:srgbClr val="000000">
                      <a:alpha val="43137"/>
                    </a:srgbClr>
                  </a:outerShdw>
                </a:effectLst>
              </a:rPr>
              <a:t>РАЦИОНАЛИЗАЦИЈА РЕЛИГИЈЕ</a:t>
            </a:r>
            <a:endParaRPr lang="en-US" dirty="0"/>
          </a:p>
        </p:txBody>
      </p:sp>
      <p:sp>
        <p:nvSpPr>
          <p:cNvPr id="3" name="Content Placeholder 2"/>
          <p:cNvSpPr>
            <a:spLocks noGrp="1"/>
          </p:cNvSpPr>
          <p:nvPr>
            <p:ph sz="quarter" idx="1"/>
          </p:nvPr>
        </p:nvSpPr>
        <p:spPr/>
        <p:txBody>
          <a:bodyPr/>
          <a:lstStyle/>
          <a:p>
            <a:r>
              <a:rPr lang="x-none" dirty="0" smtClean="0">
                <a:latin typeface="Times New Roman" pitchFamily="18" charset="0"/>
                <a:cs typeface="Times New Roman" pitchFamily="18" charset="0"/>
              </a:rPr>
              <a:t>Хришћанска аскеза ступа на тло живота и затвара врата цркве настојећи да прожме свет рада. Тако рад постаје деловање у служби бога и постигнућа спасења душе. </a:t>
            </a:r>
          </a:p>
          <a:p>
            <a:r>
              <a:rPr lang="x-none" dirty="0" smtClean="0">
                <a:latin typeface="Times New Roman" pitchFamily="18" charset="0"/>
                <a:cs typeface="Times New Roman" pitchFamily="18" charset="0"/>
              </a:rPr>
              <a:t>Реформисани хришћански протестантизам и калвинизам постају световна религија рада, штедње, посвећености задатку. </a:t>
            </a:r>
            <a:endParaRPr lang="en-US"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dirty="0" smtClean="0"/>
              <a:t>	</a:t>
            </a:r>
            <a:r>
              <a:rPr lang="x-none" b="1" dirty="0" smtClean="0">
                <a:effectLst>
                  <a:outerShdw blurRad="38100" dist="38100" dir="2700000" algn="tl">
                    <a:srgbClr val="000000">
                      <a:alpha val="43137"/>
                    </a:srgbClr>
                  </a:outerShdw>
                </a:effectLst>
              </a:rPr>
              <a:t>РЕЗИМЕ ВЕБЕРА</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914400" y="1447800"/>
            <a:ext cx="7872442" cy="4838720"/>
          </a:xfrm>
        </p:spPr>
        <p:txBody>
          <a:bodyPr>
            <a:normAutofit fontScale="85000" lnSpcReduction="20000"/>
          </a:bodyPr>
          <a:lstStyle/>
          <a:p>
            <a:r>
              <a:rPr lang="x-none" sz="2800" dirty="0" smtClean="0">
                <a:latin typeface="Times New Roman" pitchFamily="18" charset="0"/>
                <a:cs typeface="Times New Roman" pitchFamily="18" charset="0"/>
              </a:rPr>
              <a:t>Процес</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рационализације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прожима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модерна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индустријска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друштва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којем</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све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шира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подручја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друштва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изложена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прорачунавању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планирању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рашчаравање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света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Тај</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процес</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подудара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тенденцијом</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замене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традиционалног</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вредносно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рационалног</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деловања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циљно-рационалним</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деловањем</a:t>
            </a:r>
            <a:r>
              <a:rPr lang="hr-HR" sz="2800" dirty="0" smtClean="0">
                <a:latin typeface="Times New Roman" pitchFamily="18" charset="0"/>
                <a:cs typeface="Times New Roman" pitchFamily="18" charset="0"/>
              </a:rPr>
              <a:t>. </a:t>
            </a:r>
            <a:endParaRPr lang="x-none" sz="2800" dirty="0" smtClean="0">
              <a:latin typeface="Times New Roman" pitchFamily="18" charset="0"/>
              <a:cs typeface="Times New Roman" pitchFamily="18" charset="0"/>
            </a:endParaRPr>
          </a:p>
          <a:p>
            <a:r>
              <a:rPr lang="x-none" sz="2800" dirty="0" smtClean="0">
                <a:latin typeface="Times New Roman" pitchFamily="18" charset="0"/>
                <a:cs typeface="Times New Roman" pitchFamily="18" charset="0"/>
              </a:rPr>
              <a:t>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подручју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економије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изражава се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као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превласт</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капиталистичког</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деловања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подручју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политике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као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афирмација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рационално</a:t>
            </a:r>
            <a:r>
              <a:rPr lang="hr-HR" sz="2800" dirty="0" smtClean="0">
                <a:latin typeface="Times New Roman" pitchFamily="18" charset="0"/>
                <a:cs typeface="Times New Roman" pitchFamily="18" charset="0"/>
              </a:rPr>
              <a:t>-</a:t>
            </a:r>
            <a:r>
              <a:rPr lang="x-none" sz="2800" dirty="0" smtClean="0">
                <a:latin typeface="Times New Roman" pitchFamily="18" charset="0"/>
                <a:cs typeface="Times New Roman" pitchFamily="18" charset="0"/>
              </a:rPr>
              <a:t>легалне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власти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управном</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подручју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као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бирократизација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Бирократизација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модерног</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друштва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учинак</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модерне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организације</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посебно 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држави</a:t>
            </a:r>
            <a:r>
              <a:rPr lang="hr-HR" sz="2800" dirty="0" smtClean="0">
                <a:latin typeface="Times New Roman" pitchFamily="18" charset="0"/>
                <a:cs typeface="Times New Roman" pitchFamily="18" charset="0"/>
              </a:rPr>
              <a:t>. </a:t>
            </a:r>
            <a:endParaRPr lang="x-none" sz="2800" dirty="0" smtClean="0">
              <a:latin typeface="Times New Roman" pitchFamily="18" charset="0"/>
              <a:cs typeface="Times New Roman" pitchFamily="18" charset="0"/>
            </a:endParaRPr>
          </a:p>
          <a:p>
            <a:r>
              <a:rPr lang="x-none" sz="2800" dirty="0" smtClean="0">
                <a:latin typeface="Times New Roman" pitchFamily="18" charset="0"/>
                <a:cs typeface="Times New Roman" pitchFamily="18" charset="0"/>
              </a:rPr>
              <a:t>Нус: Начело</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делотворности може водити</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претварању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друштва</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празну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сиву</a:t>
            </a:r>
            <a:r>
              <a:rPr lang="hr-HR" sz="2800" dirty="0" smtClean="0">
                <a:latin typeface="Times New Roman" pitchFamily="18" charset="0"/>
                <a:cs typeface="Times New Roman" pitchFamily="18" charset="0"/>
              </a:rPr>
              <a:t> </a:t>
            </a:r>
            <a:r>
              <a:rPr lang="x-none" sz="2800" dirty="0" smtClean="0">
                <a:latin typeface="Times New Roman" pitchFamily="18" charset="0"/>
                <a:cs typeface="Times New Roman" pitchFamily="18" charset="0"/>
              </a:rPr>
              <a:t>једноличност</a:t>
            </a:r>
            <a:r>
              <a:rPr lang="hr-HR" sz="2800" dirty="0" smtClean="0">
                <a:latin typeface="Times New Roman" pitchFamily="18" charset="0"/>
                <a:cs typeface="Times New Roman" pitchFamily="18" charset="0"/>
              </a:rPr>
              <a:t>. </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i="1" dirty="0" smtClean="0"/>
              <a:t>Антиципација (предвиђање)</a:t>
            </a:r>
            <a:endParaRPr lang="en-US" b="1" i="1" dirty="0"/>
          </a:p>
        </p:txBody>
      </p:sp>
      <p:sp>
        <p:nvSpPr>
          <p:cNvPr id="3" name="Content Placeholder 2"/>
          <p:cNvSpPr>
            <a:spLocks noGrp="1"/>
          </p:cNvSpPr>
          <p:nvPr>
            <p:ph sz="quarter" idx="1"/>
          </p:nvPr>
        </p:nvSpPr>
        <p:spPr/>
        <p:txBody>
          <a:bodyPr/>
          <a:lstStyle/>
          <a:p>
            <a:r>
              <a:rPr lang="x-none" sz="2400" dirty="0" smtClean="0">
                <a:latin typeface="Times New Roman" pitchFamily="18" charset="0"/>
                <a:cs typeface="Times New Roman" pitchFamily="18" charset="0"/>
              </a:rPr>
              <a:t>Вебер</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је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прорекао</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владавину</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бирокрације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бирократске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организације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половином</a:t>
            </a:r>
            <a:r>
              <a:rPr lang="hr-HR" sz="2400" dirty="0" smtClean="0">
                <a:latin typeface="Times New Roman" pitchFamily="18" charset="0"/>
                <a:cs typeface="Times New Roman" pitchFamily="18" charset="0"/>
              </a:rPr>
              <a:t> 20. </a:t>
            </a:r>
            <a:r>
              <a:rPr lang="x-none" sz="2400" dirty="0" smtClean="0">
                <a:latin typeface="Times New Roman" pitchFamily="18" charset="0"/>
                <a:cs typeface="Times New Roman" pitchFamily="18" charset="0"/>
              </a:rPr>
              <a:t>в</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претварање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друштва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у</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гвоздени кавез</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Рационално</a:t>
            </a:r>
            <a:r>
              <a:rPr lang="hr-HR" sz="2400" dirty="0" smtClean="0">
                <a:latin typeface="Times New Roman" pitchFamily="18" charset="0"/>
                <a:cs typeface="Times New Roman" pitchFamily="18" charset="0"/>
              </a:rPr>
              <a:t>-</a:t>
            </a:r>
            <a:r>
              <a:rPr lang="x-none" sz="2400" dirty="0" smtClean="0">
                <a:latin typeface="Times New Roman" pitchFamily="18" charset="0"/>
                <a:cs typeface="Times New Roman" pitchFamily="18" charset="0"/>
              </a:rPr>
              <a:t>легална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власт</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неизбежно</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води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у</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бирократски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апсолутизам</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Бирократска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организација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разбија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особе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односе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конкретних</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људи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своди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на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односе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између</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апстрактних</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друштвених</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положаја</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усађује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осећај</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несигурности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беспомоћности</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у</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људске</a:t>
            </a:r>
            <a:r>
              <a:rPr lang="hr-HR" sz="2400" dirty="0" smtClean="0">
                <a:latin typeface="Times New Roman" pitchFamily="18" charset="0"/>
                <a:cs typeface="Times New Roman" pitchFamily="18" charset="0"/>
              </a:rPr>
              <a:t> </a:t>
            </a:r>
            <a:r>
              <a:rPr lang="x-none" sz="2400" dirty="0" smtClean="0">
                <a:latin typeface="Times New Roman" pitchFamily="18" charset="0"/>
                <a:cs typeface="Times New Roman" pitchFamily="18" charset="0"/>
              </a:rPr>
              <a:t>душе</a:t>
            </a:r>
            <a:r>
              <a:rPr lang="hr-HR" sz="2400" dirty="0" smtClean="0">
                <a:latin typeface="Times New Roman" pitchFamily="18" charset="0"/>
                <a:cs typeface="Times New Roman" pitchFamily="18" charset="0"/>
              </a:rPr>
              <a:t>.</a:t>
            </a:r>
            <a:endParaRPr lang="x-none" sz="2400" dirty="0" smtClean="0">
              <a:latin typeface="Times New Roman" pitchFamily="18" charset="0"/>
              <a:cs typeface="Times New Roman" pitchFamily="18" charset="0"/>
            </a:endParaRPr>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smtClean="0"/>
              <a:t>		</a:t>
            </a:r>
            <a:r>
              <a:rPr lang="x-none" b="1" dirty="0" smtClean="0">
                <a:latin typeface="Times New Roman" pitchFamily="18" charset="0"/>
                <a:cs typeface="Times New Roman" pitchFamily="18" charset="0"/>
              </a:rPr>
              <a:t>ВЕБЕР...</a:t>
            </a:r>
            <a:endParaRPr lang="en-US"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7872442" cy="4910158"/>
          </a:xfrm>
        </p:spPr>
        <p:txBody>
          <a:bodyPr>
            <a:normAutofit fontScale="92500" lnSpcReduction="20000"/>
          </a:bodyPr>
          <a:lstStyle/>
          <a:p>
            <a:r>
              <a:rPr lang="x-none" dirty="0" smtClean="0">
                <a:latin typeface="Times New Roman" pitchFamily="18" charset="0"/>
                <a:cs typeface="Times New Roman" pitchFamily="18" charset="0"/>
              </a:rPr>
              <a:t>Веберов допринос налази се у његовим капиталним делима “Привреда и друштво” и “Протестанска етика и дух капитализма”.</a:t>
            </a:r>
          </a:p>
          <a:p>
            <a:r>
              <a:rPr lang="x-none" dirty="0" smtClean="0">
                <a:latin typeface="Times New Roman" pitchFamily="18" charset="0"/>
                <a:cs typeface="Times New Roman" pitchFamily="18" charset="0"/>
              </a:rPr>
              <a:t>У свом делу Привреда и друштво,  Вебер заснива три значајне социолошке дисциплине: Социологија економије (“Социологија привређивања”), Социологија политике и Социологија права.</a:t>
            </a:r>
          </a:p>
          <a:p>
            <a:r>
              <a:rPr lang="x-none" dirty="0" smtClean="0">
                <a:latin typeface="Times New Roman" pitchFamily="18" charset="0"/>
                <a:cs typeface="Times New Roman" pitchFamily="18" charset="0"/>
              </a:rPr>
              <a:t>Његов најзначајнији допринос је у концепту рационализације друштва, “расчаравања“ друштва. То је процес превазилажења традиционалних, митских, религиозних представа и предрасуда а главни инструмент деловања је разум и искуство у оквиру секуларизованог и уређеног друштва на основу над-личних норми према којима делују појединци, групе и институције. </a:t>
            </a:r>
            <a:endParaRPr lang="en-US" dirty="0">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214290"/>
            <a:ext cx="7500990" cy="1357322"/>
          </a:xfrm>
        </p:spPr>
        <p:txBody>
          <a:bodyPr>
            <a:noAutofit/>
          </a:bodyPr>
          <a:lstStyle/>
          <a:p>
            <a:pPr algn="ctr"/>
            <a:r>
              <a:rPr lang="x-none" sz="2800" b="1" dirty="0" smtClean="0">
                <a:solidFill>
                  <a:srgbClr val="C00000"/>
                </a:solidFill>
                <a:effectLst>
                  <a:outerShdw blurRad="38100" dist="38100" dir="2700000" algn="tl">
                    <a:srgbClr val="000000">
                      <a:alpha val="43137"/>
                    </a:srgbClr>
                  </a:outerShdw>
                </a:effectLst>
              </a:rPr>
              <a:t/>
            </a:r>
            <a:br>
              <a:rPr lang="x-none" sz="2800" b="1" dirty="0" smtClean="0">
                <a:solidFill>
                  <a:srgbClr val="C00000"/>
                </a:solidFill>
                <a:effectLst>
                  <a:outerShdw blurRad="38100" dist="38100" dir="2700000" algn="tl">
                    <a:srgbClr val="000000">
                      <a:alpha val="43137"/>
                    </a:srgbClr>
                  </a:outerShdw>
                </a:effectLst>
              </a:rPr>
            </a:br>
            <a:r>
              <a:rPr lang="x-none" sz="2800" b="1" dirty="0" smtClean="0">
                <a:solidFill>
                  <a:srgbClr val="C00000"/>
                </a:solidFill>
                <a:effectLst>
                  <a:outerShdw blurRad="38100" dist="38100" dir="2700000" algn="tl">
                    <a:srgbClr val="000000">
                      <a:alpha val="43137"/>
                    </a:srgbClr>
                  </a:outerShdw>
                </a:effectLst>
              </a:rPr>
              <a:t/>
            </a:r>
            <a:br>
              <a:rPr lang="x-none" sz="2800" b="1" dirty="0" smtClean="0">
                <a:solidFill>
                  <a:srgbClr val="C00000"/>
                </a:solidFill>
                <a:effectLst>
                  <a:outerShdw blurRad="38100" dist="38100" dir="2700000" algn="tl">
                    <a:srgbClr val="000000">
                      <a:alpha val="43137"/>
                    </a:srgbClr>
                  </a:outerShdw>
                </a:effectLst>
              </a:rPr>
            </a:br>
            <a:r>
              <a:rPr lang="x-none" sz="2800" b="1" dirty="0" smtClean="0">
                <a:solidFill>
                  <a:srgbClr val="C00000"/>
                </a:solidFill>
                <a:effectLst>
                  <a:outerShdw blurRad="38100" dist="38100" dir="2700000" algn="tl">
                    <a:srgbClr val="000000">
                      <a:alpha val="43137"/>
                    </a:srgbClr>
                  </a:outerShdw>
                </a:effectLst>
              </a:rPr>
              <a:t>ПРАВО КАО РАЦИОНАЛНА РЕГУЛАЦИЈА ДРУШТВЕНОГ ЖИВОТА</a:t>
            </a:r>
            <a:r>
              <a:rPr lang="en-US" sz="2800" b="1" dirty="0" smtClean="0">
                <a:solidFill>
                  <a:srgbClr val="C00000"/>
                </a:solidFill>
                <a:effectLst>
                  <a:outerShdw blurRad="38100" dist="38100" dir="2700000" algn="tl">
                    <a:srgbClr val="000000">
                      <a:alpha val="43137"/>
                    </a:srgbClr>
                  </a:outerShdw>
                </a:effectLst>
              </a:rPr>
              <a:t/>
            </a:r>
            <a:br>
              <a:rPr lang="en-US" sz="2800" b="1" dirty="0" smtClean="0">
                <a:solidFill>
                  <a:srgbClr val="C00000"/>
                </a:solidFill>
                <a:effectLst>
                  <a:outerShdw blurRad="38100" dist="38100" dir="2700000" algn="tl">
                    <a:srgbClr val="000000">
                      <a:alpha val="43137"/>
                    </a:srgbClr>
                  </a:outerShdw>
                </a:effectLst>
              </a:rPr>
            </a:br>
            <a:endParaRPr lang="en-US" sz="2800" dirty="0"/>
          </a:p>
        </p:txBody>
      </p:sp>
      <p:sp>
        <p:nvSpPr>
          <p:cNvPr id="3" name="Content Placeholder 2"/>
          <p:cNvSpPr>
            <a:spLocks noGrp="1"/>
          </p:cNvSpPr>
          <p:nvPr>
            <p:ph sz="quarter" idx="1"/>
          </p:nvPr>
        </p:nvSpPr>
        <p:spPr>
          <a:xfrm>
            <a:off x="914400" y="1447800"/>
            <a:ext cx="8015318" cy="4910158"/>
          </a:xfrm>
        </p:spPr>
        <p:txBody>
          <a:bodyPr>
            <a:normAutofit/>
          </a:bodyPr>
          <a:lstStyle/>
          <a:p>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Настанак</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развој</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модерног</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права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израз</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посебне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ситуације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Запада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рационализација</a:t>
            </a:r>
            <a:r>
              <a:rPr lang="hr-HR" sz="2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права</a:t>
            </a:r>
            <a:r>
              <a:rPr lang="hr-HR" sz="2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везана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процес</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рационализације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света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Постоји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повезаност</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симултано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деловање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унутарње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логике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развоја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права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инструмента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политичке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победе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демократије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која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појединцима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даје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слободу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лична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права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структуре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политичке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организације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економских</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услова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индиректна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економска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условљеност</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x-none" sz="2400"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Право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модерном</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смислу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циљно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рационално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схватање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норме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као</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инструмента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постизање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друштвене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регулације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Процес</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рационализације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има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више</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обележја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која</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праву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дају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нови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виши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инструментални</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sz="2400" dirty="0" smtClean="0">
                <a:effectLst>
                  <a:outerShdw blurRad="38100" dist="38100" dir="2700000" algn="tl">
                    <a:srgbClr val="000000">
                      <a:alpha val="43137"/>
                    </a:srgbClr>
                  </a:outerShdw>
                </a:effectLst>
                <a:latin typeface="Times New Roman" pitchFamily="18" charset="0"/>
                <a:cs typeface="Times New Roman" pitchFamily="18" charset="0"/>
              </a:rPr>
              <a:t>квалитету</a:t>
            </a:r>
            <a:r>
              <a:rPr lang="hr-HR" sz="2400"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hr-HR" sz="1800"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2400" b="1" dirty="0" smtClean="0">
                <a:solidFill>
                  <a:schemeClr val="tx1"/>
                </a:solidFill>
                <a:latin typeface="Times New Roman" pitchFamily="18" charset="0"/>
                <a:cs typeface="Times New Roman" pitchFamily="18" charset="0"/>
              </a:rPr>
              <a:t>ПРАВО КАО РАЦИОНАЛНА РЕГУЛАЦИЈА ДРУШТВЕНОГ ЖИВОТА</a:t>
            </a:r>
            <a:endParaRPr lang="en-US" sz="2400"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Рационалност</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права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последица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рационализације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напустања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теолошких</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традиционалних</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навика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мишљења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веровања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понашања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и</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прихватања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знања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резултат</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рационалне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научне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спознаје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прихватања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новог</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погледа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свет</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који</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ослања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калкулацију</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делотворност</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организацију</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технички</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разум</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Право</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више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заснива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нормама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су</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традиционалног</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порекла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већ</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рационално</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право</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општих</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норми</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важе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све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Право</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је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дело</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човека</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који</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делује</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у</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 </a:t>
            </a:r>
            <a:r>
              <a:rPr lang="x-none" dirty="0" smtClean="0">
                <a:effectLst>
                  <a:outerShdw blurRad="38100" dist="38100" dir="2700000" algn="tl">
                    <a:srgbClr val="000000">
                      <a:alpha val="43137"/>
                    </a:srgbClr>
                  </a:outerShdw>
                </a:effectLst>
                <a:latin typeface="Times New Roman" pitchFamily="18" charset="0"/>
                <a:cs typeface="Times New Roman" pitchFamily="18" charset="0"/>
              </a:rPr>
              <a:t>друштву</a:t>
            </a:r>
            <a:r>
              <a:rPr lang="sr-Latn-CS"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b="1" dirty="0" smtClean="0">
                <a:solidFill>
                  <a:schemeClr val="tx1"/>
                </a:solidFill>
                <a:effectLst>
                  <a:outerShdw blurRad="38100" dist="38100" dir="2700000" algn="tl">
                    <a:srgbClr val="000000">
                      <a:alpha val="43137"/>
                    </a:srgbClr>
                  </a:outerShdw>
                </a:effectLst>
              </a:rPr>
              <a:t>	МАРКС И МАРКСИЗАМ</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r>
              <a:rPr lang="sr-Latn-CS" dirty="0" err="1" smtClean="0"/>
              <a:t>Udjbenik</a:t>
            </a:r>
            <a:r>
              <a:rPr lang="sr-Latn-CS" dirty="0" smtClean="0"/>
              <a:t> Entoni </a:t>
            </a:r>
            <a:r>
              <a:rPr lang="sr-Latn-CS" dirty="0" err="1" smtClean="0"/>
              <a:t>Gidens</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x-none" b="1" dirty="0" smtClean="0">
                <a:solidFill>
                  <a:srgbClr val="C00000"/>
                </a:solidFill>
                <a:effectLst>
                  <a:outerShdw blurRad="38100" dist="38100" dir="2700000" algn="tl">
                    <a:srgbClr val="000000">
                      <a:alpha val="43137"/>
                    </a:srgbClr>
                  </a:outerShdw>
                </a:effectLst>
              </a:rPr>
              <a:t>Новија социолошка гледишта</a:t>
            </a:r>
            <a:endParaRPr lang="en-US" b="1"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pPr>
              <a:buNone/>
            </a:pPr>
            <a:endParaRPr lang="x-none" sz="24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buNone/>
            </a:pPr>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ТРИ ДОМИНАНТНЕ ТЕОРИЈЕ ДРУШТВА</a:t>
            </a:r>
          </a:p>
          <a:p>
            <a:endParaRPr lang="x-none" sz="2400" b="1"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1. ФУНКЦИОНАЛИЗАМ И ТЕОРИЈА СИСТЕМА</a:t>
            </a:r>
          </a:p>
          <a:p>
            <a:pPr>
              <a:buNone/>
            </a:pPr>
            <a:endParaRPr lang="x-none" sz="2400" b="1"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2. ТЕОРИЈЕ ДРУШТВЕНИХ СУКОБА</a:t>
            </a:r>
          </a:p>
          <a:p>
            <a:pPr>
              <a:buNone/>
            </a:pPr>
            <a:endParaRPr lang="x-none" sz="2400" b="1"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3. ТЕОРИЈЕ ДРУШТВЕНОГ ДЕЛАЊА И </a:t>
            </a:r>
            <a:r>
              <a:rPr lang="x-none" sz="2400" b="1" dirty="0" smtClean="0">
                <a:effectLst>
                  <a:outerShdw blurRad="38100" dist="38100" dir="2700000" algn="tl">
                    <a:srgbClr val="000000">
                      <a:alpha val="43137"/>
                    </a:srgbClr>
                  </a:outerShdw>
                </a:effectLst>
                <a:latin typeface="Times New Roman" pitchFamily="18" charset="0"/>
                <a:cs typeface="Times New Roman" pitchFamily="18" charset="0"/>
              </a:rPr>
              <a:t>АКТЕРА</a:t>
            </a:r>
            <a:endParaRPr lang="sr-Latn-CS" sz="2400" b="1"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sr-Cyrl-CS" sz="2400" b="1" dirty="0" smtClean="0">
                <a:effectLst>
                  <a:outerShdw blurRad="38100" dist="38100" dir="2700000" algn="tl">
                    <a:srgbClr val="000000">
                      <a:alpha val="43137"/>
                    </a:srgbClr>
                  </a:outerShdw>
                </a:effectLst>
                <a:latin typeface="Times New Roman" pitchFamily="18" charset="0"/>
                <a:cs typeface="Times New Roman" pitchFamily="18" charset="0"/>
              </a:rPr>
              <a:t>Ентони </a:t>
            </a:r>
            <a:r>
              <a:rPr lang="sr-Cyrl-CS" sz="2400" b="1" dirty="0" err="1" smtClean="0">
                <a:effectLst>
                  <a:outerShdw blurRad="38100" dist="38100" dir="2700000" algn="tl">
                    <a:srgbClr val="000000">
                      <a:alpha val="43137"/>
                    </a:srgbClr>
                  </a:outerShdw>
                </a:effectLst>
                <a:latin typeface="Times New Roman" pitchFamily="18" charset="0"/>
                <a:cs typeface="Times New Roman" pitchFamily="18" charset="0"/>
              </a:rPr>
              <a:t>Гиденс</a:t>
            </a:r>
            <a:r>
              <a:rPr lang="sr-Cyrl-CS" sz="2400" b="1" dirty="0" smtClean="0">
                <a:effectLst>
                  <a:outerShdw blurRad="38100" dist="38100" dir="2700000" algn="tl">
                    <a:srgbClr val="000000">
                      <a:alpha val="43137"/>
                    </a:srgbClr>
                  </a:outerShdw>
                </a:effectLst>
                <a:latin typeface="Times New Roman" pitchFamily="18" charset="0"/>
                <a:cs typeface="Times New Roman" pitchFamily="18" charset="0"/>
              </a:rPr>
              <a:t> Социологија....</a:t>
            </a:r>
            <a:endParaRPr lang="en-US"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x-none" sz="2800" b="1" dirty="0" smtClean="0">
                <a:solidFill>
                  <a:schemeClr val="tx1"/>
                </a:solidFill>
                <a:latin typeface="Times New Roman" pitchFamily="18" charset="0"/>
                <a:cs typeface="Times New Roman" pitchFamily="18" charset="0"/>
              </a:rPr>
              <a:t>ФУНКЦИОНАЛИЗАМ И ТЕОРИЈА СИСТЕМА</a:t>
            </a:r>
            <a:endParaRPr lang="en-US" sz="2800"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smtClean="0"/>
              <a:t>ИНТЕРАКЦИОНИЗАМ</a:t>
            </a:r>
            <a:endParaRPr lang="en-US" dirty="0"/>
          </a:p>
        </p:txBody>
      </p:sp>
      <p:sp>
        <p:nvSpPr>
          <p:cNvPr id="3" name="Content Placeholder 2"/>
          <p:cNvSpPr>
            <a:spLocks noGrp="1"/>
          </p:cNvSpPr>
          <p:nvPr>
            <p:ph sz="quarter" idx="1"/>
          </p:nvPr>
        </p:nvSpPr>
        <p:spPr/>
        <p:txBody>
          <a:bodyPr/>
          <a:lstStyle/>
          <a:p>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b="1" u="sng" dirty="0" smtClean="0">
                <a:solidFill>
                  <a:srgbClr val="C00000"/>
                </a:solidFill>
                <a:effectLst>
                  <a:outerShdw blurRad="38100" dist="38100" dir="2700000" algn="tl">
                    <a:srgbClr val="000000">
                      <a:alpha val="43137"/>
                    </a:srgbClr>
                  </a:outerShdw>
                </a:effectLst>
              </a:rPr>
              <a:t>	КУЛТУРА И ДРУШТВО</a:t>
            </a:r>
            <a:endParaRPr lang="en-US" b="1" u="sng"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lstStyle/>
          <a:p>
            <a:endParaRPr lang="x-none" dirty="0" smtClean="0"/>
          </a:p>
          <a:p>
            <a:endParaRPr lang="x-none" dirty="0" smtClean="0"/>
          </a:p>
          <a:p>
            <a:endParaRPr lang="x-none" dirty="0" smtClean="0"/>
          </a:p>
          <a:p>
            <a:endParaRPr lang="x-none" dirty="0" smtClean="0"/>
          </a:p>
          <a:p>
            <a:r>
              <a:rPr lang="x-none" sz="4400" b="1" dirty="0" smtClean="0">
                <a:effectLst>
                  <a:outerShdw blurRad="38100" dist="38100" dir="2700000" algn="tl">
                    <a:srgbClr val="000000">
                      <a:alpha val="43137"/>
                    </a:srgbClr>
                  </a:outerShdw>
                </a:effectLst>
              </a:rPr>
              <a:t>КУЛТУРА И ДРУШТВО</a:t>
            </a:r>
            <a:endParaRPr lang="en-US" sz="4400" b="1" dirty="0">
              <a:effectLst>
                <a:outerShdw blurRad="38100" dist="38100" dir="2700000" algn="tl">
                  <a:srgbClr val="000000">
                    <a:alpha val="43137"/>
                  </a:srgbClr>
                </a:outerShdw>
              </a:effectLs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smtClean="0"/>
              <a:t>	КУЛТУРА  </a:t>
            </a:r>
            <a:endParaRPr lang="en-US" dirty="0"/>
          </a:p>
        </p:txBody>
      </p:sp>
      <p:sp>
        <p:nvSpPr>
          <p:cNvPr id="3" name="Content Placeholder 2"/>
          <p:cNvSpPr>
            <a:spLocks noGrp="1"/>
          </p:cNvSpPr>
          <p:nvPr>
            <p:ph sz="quarter" idx="1"/>
          </p:nvPr>
        </p:nvSpPr>
        <p:spPr/>
        <p:txBody>
          <a:bodyPr/>
          <a:lstStyle/>
          <a:p>
            <a:r>
              <a:rPr lang="x-none" dirty="0" smtClean="0">
                <a:effectLst>
                  <a:outerShdw blurRad="38100" dist="38100" dir="2700000" algn="tl">
                    <a:srgbClr val="000000">
                      <a:alpha val="43137"/>
                    </a:srgbClr>
                  </a:outerShdw>
                </a:effectLst>
                <a:latin typeface="Times New Roman" pitchFamily="18" charset="0"/>
                <a:cs typeface="Times New Roman" pitchFamily="18" charset="0"/>
              </a:rPr>
              <a:t>Култура је широк појам, толико обухватан да се често поистовећује са самим друштвом. Зашто? Прво, зато што је култура основа једног друштва, често основа многих групних и друштвених идентитета. Друго, култура, посебно духовна култура и менталитети, су дубоке и често непроменљиве структуре и облици друштва који опстају кроз време и тешко се мењају. Треће, подкултурни идентитети су веома чест извор друштвених сукоба.</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3603</TotalTime>
  <Words>4940</Words>
  <Application>Microsoft Office PowerPoint</Application>
  <PresentationFormat>Пројекција на екрану (4:3)</PresentationFormat>
  <Paragraphs>238</Paragraphs>
  <Slides>71</Slides>
  <Notes>0</Notes>
  <HiddenSlides>0</HiddenSlides>
  <MMClips>0</MMClips>
  <ScaleCrop>false</ScaleCrop>
  <HeadingPairs>
    <vt:vector size="4" baseType="variant">
      <vt:variant>
        <vt:lpstr>Тема</vt:lpstr>
      </vt:variant>
      <vt:variant>
        <vt:i4>1</vt:i4>
      </vt:variant>
      <vt:variant>
        <vt:lpstr>Наслови слајдова</vt:lpstr>
      </vt:variant>
      <vt:variant>
        <vt:i4>71</vt:i4>
      </vt:variant>
    </vt:vector>
  </HeadingPairs>
  <TitlesOfParts>
    <vt:vector size="72" baseType="lpstr">
      <vt:lpstr>Equity</vt:lpstr>
      <vt:lpstr>СОЦИОЛОГИЈА Појам и предмет социологије</vt:lpstr>
      <vt:lpstr>ОСНОВНИ УЏБЕНИК</vt:lpstr>
      <vt:lpstr>Учење као разумевање</vt:lpstr>
      <vt:lpstr>Учење као разумевање</vt:lpstr>
      <vt:lpstr>Назив социологија</vt:lpstr>
      <vt:lpstr>Шта је социологија: ка дефиницији појма социологија</vt:lpstr>
      <vt:lpstr> СОЦИОЛОГИЈА?</vt:lpstr>
      <vt:lpstr>СОЦИОЛОГИЈА?</vt:lpstr>
      <vt:lpstr>СОЦИОЛОГИЈА</vt:lpstr>
      <vt:lpstr>Шушњић и структура социологије као науке</vt:lpstr>
      <vt:lpstr>Како нам социологија може помоћи у животу?</vt:lpstr>
      <vt:lpstr>КЛАСИЦИ СОЦИОЛОГИЈЕ. КОНТ, ДИРКЕМ, МАРКС, ВЕБЕР</vt:lpstr>
      <vt:lpstr>ОГИСТ КОНТ</vt:lpstr>
      <vt:lpstr>Контов позитивизам</vt:lpstr>
      <vt:lpstr>КОНТ: ЗАКОН О ТРИ СТЕПЕНА РАЗВОЈА</vt:lpstr>
      <vt:lpstr>КОНТ: “РЕЛИГИЈА ХУМАНИТЕТА” И “МОРАЛНИ КОНСЕНЗУС”</vt:lpstr>
      <vt:lpstr>ЕМИЛ ДИРКЕМ (1858-1917)</vt:lpstr>
      <vt:lpstr>ЕМИЛ ДИРКЕМ:  “ДРУШТВЕНЕ ЧИЊЕНИЦЕ”</vt:lpstr>
      <vt:lpstr>ДРУШТВЕНА ЧИЊЕНИЦА</vt:lpstr>
      <vt:lpstr>ДРУШТВЕНА ЧИЊЕНИЦА</vt:lpstr>
      <vt:lpstr>ДРУШТВЕНА ЧИЊЕНИЦА</vt:lpstr>
      <vt:lpstr>ДРУШТВО ЈЕ РЕАЛНОСТ SUI GENERIS</vt:lpstr>
      <vt:lpstr>ДРУШТВО ЈЕ РЕАЛНОСТ SUI GENERIS</vt:lpstr>
      <vt:lpstr>ДРУШТВО</vt:lpstr>
      <vt:lpstr>ДРУШТВЕНЕ ЧИЊЕНИЦЕ  КАО “СТВАРИ”</vt:lpstr>
      <vt:lpstr>ДРУШТВЕНЕ ЧИЊЕНИЦЕ  КАО “СТВАРИ”</vt:lpstr>
      <vt:lpstr>ДРУШТВЕНЕ ЧИЊЕНИЦЕ  КАО “СТВАРИ”</vt:lpstr>
      <vt:lpstr>ДРУШТВЕНА СТРУЈА</vt:lpstr>
      <vt:lpstr>ДРУШТВО</vt:lpstr>
      <vt:lpstr>ДРУШТВО</vt:lpstr>
      <vt:lpstr>ДРУШТВЕНА И МОРАЛНА СОЛИДАРНОСТ</vt:lpstr>
      <vt:lpstr>МЕХАНИЧКА СОЛИДАРНОСТ</vt:lpstr>
      <vt:lpstr>ОРГАНСКА СОЛИДАРНОСТ</vt:lpstr>
      <vt:lpstr>СОЦИЈАЛНА АНОМИЈА</vt:lpstr>
      <vt:lpstr>СОЦИЈАЛНА АНОМИЈА</vt:lpstr>
      <vt:lpstr> МАКС ВЕБЕР (1864-1920)</vt:lpstr>
      <vt:lpstr>ДВА КАПИТАЛНА ДЕЛА ЗА  ЕКОНОМИЈУ И ЕКОНОМИСТЕ</vt:lpstr>
      <vt:lpstr>ПРЕДМЕТ СОЦИОЛОГИЈЕ</vt:lpstr>
      <vt:lpstr>ПРЕДМЕТ СОЦИОЛОГИЈЕ: ОБЈАШЊЕЊЕ И РАЗУМЕВАЊЕ  ЗНАЧЕЊА</vt:lpstr>
      <vt:lpstr>ПРЕДМЕТ СОЦИОЛОГИЈЕ: ОБЈАШЊЕЊЕ И РАЗУМЕВАЊЕ  ЗНАЧЕЊА</vt:lpstr>
      <vt:lpstr>ВРЕДНОСТИ И ВРЕДНОСТНИ СУДОВИ</vt:lpstr>
      <vt:lpstr>ВРЕДНОСТИ И ВРЕДНОСТНИ СУДОВИ</vt:lpstr>
      <vt:lpstr>ВРЕДНОСТНА НЕУТРАЛНОСТ</vt:lpstr>
      <vt:lpstr>ВРЕДНОСТНА НЕУТРАЛНОСТ</vt:lpstr>
      <vt:lpstr>МЕТОДОЛОГИЈА И ЛОГИКА ВЕБЕРОВИ “ИДЕАЛНИ ТИПОВИ”</vt:lpstr>
      <vt:lpstr>ТИПОВИ ДРУШТВЕНОГ ДЕЛОВАЊА</vt:lpstr>
      <vt:lpstr>РАЦИОНАЛНОСТ И РАЦИОНАЛНО ДЕЛОВАЊЕ</vt:lpstr>
      <vt:lpstr>РАЗЧАРАВАЊЕ</vt:lpstr>
      <vt:lpstr>ВЛАСТ И МОЋ</vt:lpstr>
      <vt:lpstr>В Л А С Т</vt:lpstr>
      <vt:lpstr>В Л А С Т</vt:lpstr>
      <vt:lpstr>ТРИ ИДЕАЛНА ТИПА ВЛАСТИ</vt:lpstr>
      <vt:lpstr>БИРОКРАТИЈА</vt:lpstr>
      <vt:lpstr>ПОЛИТИЧАРИ И ВОЂЕ</vt:lpstr>
      <vt:lpstr>РАЦИОНАЛНОСТ КАПИТАЛИЗМА</vt:lpstr>
      <vt:lpstr>ДУХ КАПИТАЛИЗМА</vt:lpstr>
      <vt:lpstr>РЕЛИГИЈА И НАСТАНАК КАПИТАЛИЗМА</vt:lpstr>
      <vt:lpstr>ПРОТЕСТАНСКА ЕТИКА И ДУХ КАПИТАЛИЗМА</vt:lpstr>
      <vt:lpstr>РАЦИОНАЛИЗАЦИЈА РЕЛИГИЈЕ</vt:lpstr>
      <vt:lpstr>РАЦИОНАЛИЗАЦИЈА РЕЛИГИЈЕ</vt:lpstr>
      <vt:lpstr> РЕЗИМЕ ВЕБЕРА</vt:lpstr>
      <vt:lpstr>Антиципација (предвиђање)</vt:lpstr>
      <vt:lpstr>  ВЕБЕР...</vt:lpstr>
      <vt:lpstr>  ПРАВО КАО РАЦИОНАЛНА РЕГУЛАЦИЈА ДРУШТВЕНОГ ЖИВОТА </vt:lpstr>
      <vt:lpstr>ПРАВО КАО РАЦИОНАЛНА РЕГУЛАЦИЈА ДРУШТВЕНОГ ЖИВОТА</vt:lpstr>
      <vt:lpstr> МАРКС И МАРКСИЗАМ</vt:lpstr>
      <vt:lpstr>Новија социолошка гледишта</vt:lpstr>
      <vt:lpstr>ФУНКЦИОНАЛИЗАМ И ТЕОРИЈА СИСТЕМА</vt:lpstr>
      <vt:lpstr>ИНТЕРАКЦИОНИЗАМ</vt:lpstr>
      <vt:lpstr> КУЛТУРА И ДРУШТВО</vt:lpstr>
      <vt:lpstr> КУЛТУРА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СОЦИОЛОГИЈА Појам и предмет социологије</dc:title>
  <dc:creator>kovac</dc:creator>
  <cp:lastModifiedBy>2017-2018</cp:lastModifiedBy>
  <cp:revision>92</cp:revision>
  <dcterms:created xsi:type="dcterms:W3CDTF">2017-11-29T18:23:50Z</dcterms:created>
  <dcterms:modified xsi:type="dcterms:W3CDTF">2018-02-23T11:13:01Z</dcterms:modified>
</cp:coreProperties>
</file>